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30 seconds</a:t>
            </a:r>
          </a:p>
          <a:p/>
          <a:p>
            <a:r>
              <a:t>WHAT TO SAY</a:t>
            </a:r>
          </a:p>
          <a:p>
            <a:r>
              <a:t>Say your name, the company name, and the one line. Then stop talking and let them read the slide for three seconds. Do not read the slide out loud. Example opening: "I am Nomsa Sizani. Sizani Building Contractors builds and renovates homes in Mthatha. We turned over R 2.1 million last year and we are raising R 450 000 to run two sites at once."</a:t>
            </a:r>
          </a:p>
          <a:p/>
          <a:p>
            <a:r>
              <a:t>WHAT THE INVESTOR IS LISTENING FOR</a:t>
            </a:r>
          </a:p>
          <a:p>
            <a:r>
              <a:t>Whether you can describe the business in one sentence. If the first 20 seconds are vague, they stop listening and start reading their phone.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1 minute 30</a:t>
            </a:r>
          </a:p>
          <a:p/>
          <a:p>
            <a:r>
              <a:t>WHAT TO SAY</a:t>
            </a:r>
          </a:p>
          <a:p>
            <a:r>
              <a:t>Give each person one sentence about what they have done, not what they are called. Then name your own weakness and say how it is covered. Ninety seconds.</a:t>
            </a:r>
          </a:p>
          <a:p/>
          <a:p>
            <a:r>
              <a:t>WHAT THE INVESTOR IS LISTENING FOR</a:t>
            </a:r>
          </a:p>
          <a:p>
            <a:r>
              <a:t>Whether this team can execute, and whether the founder is self aware. Naming a gap and a plan makes you more investable, not less. Hiding it does not work, because they will find it in due diligence.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1 minute 30</a:t>
            </a:r>
          </a:p>
          <a:p/>
          <a:p>
            <a:r>
              <a:t>WHAT TO SAY</a:t>
            </a:r>
          </a:p>
          <a:p>
            <a:r>
              <a:t>Do not read the table. Say the three assumptions, then say what breaks the plan if one of them is wrong. Mention the tax position if it matters: a company pays income tax at 27 percent, and a very small business may qualify for turnover tax instead, which applies up to R 2 300 000 of turnover with nothing payable on the first R 600 000. Ninety seconds.</a:t>
            </a:r>
          </a:p>
          <a:p/>
          <a:p>
            <a:r>
              <a:t>WHAT THE INVESTOR IS LISTENING FOR</a:t>
            </a:r>
          </a:p>
          <a:p>
            <a:r>
              <a:t>Whether the growth is explained by something real, and whether you know which assumption is the fragile one. Investors discount every projection. They do not discount a founder who knows where the risk sits.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1 minute 30</a:t>
            </a:r>
          </a:p>
          <a:p/>
          <a:p>
            <a:r>
              <a:t>WHAT TO SAY</a:t>
            </a:r>
          </a:p>
          <a:p>
            <a:r>
              <a:t>Say the number clearly and do not apologise for it. Then spend the time on what it buys and what that produces. Never say "working capital" without breaking it down into weeks of wages, stock and rent. Ninety seconds.</a:t>
            </a:r>
          </a:p>
          <a:p/>
          <a:p>
            <a:r>
              <a:t>WHAT THE INVESTOR IS LISTENING FOR</a:t>
            </a:r>
          </a:p>
          <a:p>
            <a:r>
              <a:t>Whether the amount matches the plan, whether you have your own money or effort in it, and whether there is a written quotation behind every asset. A round number with no build up reads as a guess.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45 seconds</a:t>
            </a:r>
          </a:p>
          <a:p/>
          <a:p>
            <a:r>
              <a:t>WHAT TO SAY</a:t>
            </a:r>
          </a:p>
          <a:p>
            <a:r>
              <a:t>Thirty to sixty seconds, and only if compliance matters to this audience, which it does for development finance, corporate procurement and any tender. Say the level, say how it is proved, and move on. If something has lapsed, say so and give the date it is fixed by.</a:t>
            </a:r>
          </a:p>
          <a:p/>
          <a:p>
            <a:r>
              <a:t>WHAT THE INVESTOR IS LISTENING FOR</a:t>
            </a:r>
          </a:p>
          <a:p>
            <a:r>
              <a:t>Whether they can buy from you or fund you without a compliance problem, and whether you know the difference between an affidavit and a verification certificate.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30 seconds, then questions</a:t>
            </a:r>
          </a:p>
          <a:p/>
          <a:p>
            <a:r>
              <a:t>WHAT TO SAY</a:t>
            </a:r>
          </a:p>
          <a:p>
            <a:r>
              <a:t>Ask for one specific next step and then be quiet. "Can I show you the site on Thursday?" is a next step. "Let me know if you are interested" is not. Leave this slide up while you take questions.</a:t>
            </a:r>
          </a:p>
          <a:p/>
          <a:p>
            <a:r>
              <a:t>WHAT THE INVESTOR IS LISTENING FOR</a:t>
            </a:r>
          </a:p>
          <a:p>
            <a:r>
              <a:t>Whether you know what you want from them. Founders who do not ask do not get.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0 minutes</a:t>
            </a:r>
          </a:p>
          <a:p/>
          <a:p>
            <a:r>
              <a:t>WHAT TO SAY</a:t>
            </a:r>
          </a:p>
          <a:p>
            <a:r>
              <a:t>This slide is for you, not for the room. Delete it before you present.</a:t>
            </a:r>
          </a:p>
          <a:p/>
          <a:p>
            <a:r>
              <a:t>WHAT THE INVESTOR IS LISTENING FOR</a:t>
            </a:r>
          </a:p>
          <a:p>
            <a:r>
              <a:t>Nothing. They will never see it.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1 minute 30</a:t>
            </a:r>
          </a:p>
          <a:p/>
          <a:p>
            <a:r>
              <a:t>WHAT TO SAY</a:t>
            </a:r>
          </a:p>
          <a:p>
            <a:r>
              <a:t>Tell one real story about one real customer, with a name and a number, then widen it to the market. Ninety seconds. Do not list features here. If the investor does not believe the problem, nothing else on the deck matters.</a:t>
            </a:r>
          </a:p>
          <a:p/>
          <a:p>
            <a:r>
              <a:t>WHAT THE INVESTOR IS LISTENING FOR</a:t>
            </a:r>
          </a:p>
          <a:p>
            <a:r>
              <a:t>Is this a problem people already pay to solve? A problem nobody currently spends money on is a hobby, not a market. They are also checking whether you have actually spoken to customers.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1 minute 30</a:t>
            </a:r>
          </a:p>
          <a:p/>
          <a:p>
            <a:r>
              <a:t>WHAT TO SAY</a:t>
            </a:r>
          </a:p>
          <a:p>
            <a:r>
              <a:t>Walk the four steps left to right in plain language, then give the one thing that is hard to copy. Ninety seconds. Resist the urge to explain everything the business can do. Explain the one thing it does best.</a:t>
            </a:r>
          </a:p>
          <a:p/>
          <a:p>
            <a:r>
              <a:t>WHAT THE INVESTOR IS LISTENING FOR</a:t>
            </a:r>
          </a:p>
          <a:p>
            <a:r>
              <a:t>Whether the solution actually removes the pain you just described, and whether anything about it is defensible. They are asking themselves: could three people with money copy this in six months?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1 minute 30</a:t>
            </a:r>
          </a:p>
          <a:p/>
          <a:p>
            <a:r>
              <a:t>WHAT TO SAY</a:t>
            </a:r>
          </a:p>
          <a:p>
            <a:r>
              <a:t>Do not open with a national billion rand figure. Build up: the number of customers within reach, how often they buy, and what they spend. Then say what share you already have. Investors trust a small number you can prove more than a big one you cannot.</a:t>
            </a:r>
          </a:p>
          <a:p/>
          <a:p>
            <a:r>
              <a:t>WHAT THE INVESTOR IS LISTENING FOR</a:t>
            </a:r>
          </a:p>
          <a:p>
            <a:r>
              <a:t>Whether the market is big enough to matter and whether you understand it from the ground rather than from a headline. They will test your arithmetic.</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1 minute</a:t>
            </a:r>
          </a:p>
          <a:p/>
          <a:p>
            <a:r>
              <a:t>WHAT TO SAY</a:t>
            </a:r>
          </a:p>
          <a:p>
            <a:r>
              <a:t>Sixty seconds. Point at the one line on this table that earns the most money and the one with the best margin. If they are not the same line, say what you are doing about it. Do not read every row.</a:t>
            </a:r>
          </a:p>
          <a:p/>
          <a:p>
            <a:r>
              <a:t>WHAT THE INVESTOR IS LISTENING FOR</a:t>
            </a:r>
          </a:p>
          <a:p>
            <a:r>
              <a:t>Whether the offer is focused. A slide with eleven products tells an investor that nobody has decided what this business is.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1 minute 30</a:t>
            </a:r>
          </a:p>
          <a:p/>
          <a:p>
            <a:r>
              <a:t>WHAT TO SAY</a:t>
            </a:r>
          </a:p>
          <a:p>
            <a:r>
              <a:t>Take one sale all the way through: what it sells for, what it costs, what is left. Then say how many of those you can do in a month. Ninety seconds. This is the slide where a founder who knows their numbers separates from one who does not.</a:t>
            </a:r>
          </a:p>
          <a:p/>
          <a:p>
            <a:r>
              <a:t>WHAT THE INVESTOR IS LISTENING FOR</a:t>
            </a:r>
          </a:p>
          <a:p>
            <a:r>
              <a:t>Gross margin, and whether it holds as volume grows. They are also listening for whether you know what it costs you to win a customer.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1 minute</a:t>
            </a:r>
          </a:p>
          <a:p/>
          <a:p>
            <a:r>
              <a:t>WHAT TO SAY</a:t>
            </a:r>
          </a:p>
          <a:p>
            <a:r>
              <a:t>Sixty seconds and no apologising. If you are pre-revenue, show what you have proved instead: signed letters of intent, a waiting list, a completed pilot, equipment already bought, or a supplier who has given you terms. Never leave this slide blank.</a:t>
            </a:r>
          </a:p>
          <a:p/>
          <a:p>
            <a:r>
              <a:t>WHAT THE INVESTOR IS LISTENING FOR</a:t>
            </a:r>
          </a:p>
          <a:p>
            <a:r>
              <a:t>Momentum. Investors back a line that is going up more readily than a big number that is flat. They will ask what changed in the month where the line jumped.</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1 minute</a:t>
            </a:r>
          </a:p>
          <a:p/>
          <a:p>
            <a:r>
              <a:t>WHAT TO SAY</a:t>
            </a:r>
          </a:p>
          <a:p>
            <a:r>
              <a:t>Name real businesses. Saying "we have no competition" ends the meeting in the investor's head. Be generous about what competitors do well, then be precise about the gap you fill. Sixty seconds.</a:t>
            </a:r>
          </a:p>
          <a:p/>
          <a:p>
            <a:r>
              <a:t>WHAT THE INVESTOR IS LISTENING FOR</a:t>
            </a:r>
          </a:p>
          <a:p>
            <a:r>
              <a:t>Whether you understand your market and whether your advantage survives contact with a competitor who cuts price. Honesty here buys credibility everywhere else.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BUDGET: 1 minute</a:t>
            </a:r>
          </a:p>
          <a:p/>
          <a:p>
            <a:r>
              <a:t>WHAT TO SAY</a:t>
            </a:r>
          </a:p>
          <a:p>
            <a:r>
              <a:t>Talk about the cost of winning one customer, not the cost of an advert. Say which channel you would put the next R 10 000 into and why. Sixty seconds.</a:t>
            </a:r>
          </a:p>
          <a:p/>
          <a:p>
            <a:r>
              <a:t>WHAT THE INVESTOR IS LISTENING FOR</a:t>
            </a:r>
          </a:p>
          <a:p>
            <a:r>
              <a:t>Whether growth is repeatable or accidental. A founder who knows their cost per customer can be given money and asked to spend 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8229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3" name="Rectangle 2"/>
          <p:cNvSpPr/>
          <p:nvPr/>
        </p:nvSpPr>
        <p:spPr>
          <a:xfrm>
            <a:off x="0" y="82296"/>
            <a:ext cx="502920" cy="6775704"/>
          </a:xfrm>
          <a:prstGeom prst="rect">
            <a:avLst/>
          </a:prstGeom>
          <a:solidFill>
            <a:srgbClr val="191C4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4" name="Rounded Rectangle 3"/>
          <p:cNvSpPr/>
          <p:nvPr/>
        </p:nvSpPr>
        <p:spPr>
          <a:xfrm>
            <a:off x="1143000" y="685800"/>
            <a:ext cx="2011680" cy="603504"/>
          </a:xfrm>
          <a:prstGeom prst="roundRect">
            <a:avLst/>
          </a:prstGeom>
          <a:solidFill>
            <a:srgbClr val="FFFFFF"/>
          </a:solid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950" b="0" i="1">
                <a:solidFill>
                  <a:srgbClr val="21759B"/>
                </a:solidFill>
                <a:latin typeface="Open Sans"/>
              </a:rPr>
              <a:t>[ YOUR LOGO ]</a:t>
            </a:r>
          </a:p>
        </p:txBody>
      </p:sp>
      <p:sp>
        <p:nvSpPr>
          <p:cNvPr id="5" name="TextBox 4"/>
          <p:cNvSpPr txBox="1"/>
          <p:nvPr/>
        </p:nvSpPr>
        <p:spPr>
          <a:xfrm>
            <a:off x="1143000" y="1783080"/>
            <a:ext cx="8778240" cy="365760"/>
          </a:xfrm>
          <a:prstGeom prst="rect">
            <a:avLst/>
          </a:prstGeom>
          <a:noFill/>
        </p:spPr>
        <p:txBody>
          <a:bodyPr wrap="square" anchor="t" lIns="0" rIns="0" tIns="0" bIns="0">
            <a:spAutoFit/>
          </a:bodyPr>
          <a:lstStyle/>
          <a:p>
            <a:pPr algn="l">
              <a:lnSpc>
                <a:spcPct val="115000"/>
              </a:lnSpc>
            </a:pPr>
            <a:r>
              <a:rPr sz="1200" b="1" i="0">
                <a:solidFill>
                  <a:srgbClr val="191C4A"/>
                </a:solidFill>
                <a:latin typeface="Montserrat"/>
              </a:rPr>
              <a:t>INVESTOR PITCH</a:t>
            </a:r>
          </a:p>
        </p:txBody>
      </p:sp>
      <p:sp>
        <p:nvSpPr>
          <p:cNvPr id="6" name="Rectangle 5"/>
          <p:cNvSpPr/>
          <p:nvPr/>
        </p:nvSpPr>
        <p:spPr>
          <a:xfrm>
            <a:off x="1143000" y="2139696"/>
            <a:ext cx="1554480" cy="32004"/>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7" name="TextBox 6"/>
          <p:cNvSpPr txBox="1"/>
          <p:nvPr/>
        </p:nvSpPr>
        <p:spPr>
          <a:xfrm>
            <a:off x="1143000" y="2395728"/>
            <a:ext cx="10058400" cy="1097280"/>
          </a:xfrm>
          <a:prstGeom prst="rect">
            <a:avLst/>
          </a:prstGeom>
          <a:noFill/>
        </p:spPr>
        <p:txBody>
          <a:bodyPr wrap="square" anchor="t" lIns="0" rIns="0" tIns="0" bIns="0">
            <a:spAutoFit/>
          </a:bodyPr>
          <a:lstStyle/>
          <a:p>
            <a:pPr algn="l">
              <a:lnSpc>
                <a:spcPct val="115000"/>
              </a:lnSpc>
            </a:pPr>
            <a:r>
              <a:rPr sz="4000" b="1" i="0">
                <a:solidFill>
                  <a:srgbClr val="21759B"/>
                </a:solidFill>
                <a:latin typeface="Montserrat"/>
              </a:rPr>
              <a:t>[YOUR COMPANY NAME]</a:t>
            </a:r>
          </a:p>
        </p:txBody>
      </p:sp>
      <p:sp>
        <p:nvSpPr>
          <p:cNvPr id="8" name="TextBox 7"/>
          <p:cNvSpPr txBox="1"/>
          <p:nvPr/>
        </p:nvSpPr>
        <p:spPr>
          <a:xfrm>
            <a:off x="1143000" y="3566160"/>
            <a:ext cx="9326880" cy="822960"/>
          </a:xfrm>
          <a:prstGeom prst="rect">
            <a:avLst/>
          </a:prstGeom>
          <a:noFill/>
        </p:spPr>
        <p:txBody>
          <a:bodyPr wrap="square" anchor="t" lIns="0" rIns="0" tIns="0" bIns="0">
            <a:spAutoFit/>
          </a:bodyPr>
          <a:lstStyle/>
          <a:p>
            <a:pPr algn="l">
              <a:lnSpc>
                <a:spcPct val="115000"/>
              </a:lnSpc>
            </a:pPr>
            <a:r>
              <a:rPr sz="1500" b="0" i="0">
                <a:solidFill>
                  <a:srgbClr val="21759B"/>
                </a:solidFill>
                <a:latin typeface="Open Sans"/>
              </a:rPr>
              <a:t>[One line on what you do, for whom, and why it matters. If it takes more than one line, it is not ready.]</a:t>
            </a:r>
          </a:p>
        </p:txBody>
      </p:sp>
      <p:sp>
        <p:nvSpPr>
          <p:cNvPr id="9" name="Rectangle 8"/>
          <p:cNvSpPr/>
          <p:nvPr/>
        </p:nvSpPr>
        <p:spPr>
          <a:xfrm>
            <a:off x="1143000" y="4526280"/>
            <a:ext cx="2469565" cy="96012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850" b="1" i="0">
                <a:solidFill>
                  <a:srgbClr val="191C4A"/>
                </a:solidFill>
                <a:latin typeface="Montserrat"/>
              </a:rPr>
              <a:t>SECTOR</a:t>
            </a:r>
          </a:p>
          <a:p>
            <a:pPr algn="l">
              <a:lnSpc>
                <a:spcPct val="112000"/>
              </a:lnSpc>
              <a:spcBef>
                <a:spcPts val="400"/>
              </a:spcBef>
            </a:pPr>
            <a:r>
              <a:rPr sz="1150" b="0" i="0">
                <a:solidFill>
                  <a:srgbClr val="21759B"/>
                </a:solidFill>
                <a:latin typeface="Open Sans"/>
              </a:rPr>
              <a:t>[e.g. residential construction]</a:t>
            </a:r>
          </a:p>
        </p:txBody>
      </p:sp>
      <p:sp>
        <p:nvSpPr>
          <p:cNvPr id="10" name="Rectangle 9"/>
          <p:cNvSpPr/>
          <p:nvPr/>
        </p:nvSpPr>
        <p:spPr>
          <a:xfrm>
            <a:off x="3813733" y="4526280"/>
            <a:ext cx="2469565" cy="96012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850" b="1" i="0">
                <a:solidFill>
                  <a:srgbClr val="191C4A"/>
                </a:solidFill>
                <a:latin typeface="Montserrat"/>
              </a:rPr>
              <a:t>STAGE</a:t>
            </a:r>
          </a:p>
          <a:p>
            <a:pPr algn="l">
              <a:lnSpc>
                <a:spcPct val="112000"/>
              </a:lnSpc>
              <a:spcBef>
                <a:spcPts val="400"/>
              </a:spcBef>
            </a:pPr>
            <a:r>
              <a:rPr sz="1150" b="0" i="0">
                <a:solidFill>
                  <a:srgbClr val="21759B"/>
                </a:solidFill>
                <a:latin typeface="Open Sans"/>
              </a:rPr>
              <a:t>[Pre-revenue / trading / growth]</a:t>
            </a:r>
          </a:p>
        </p:txBody>
      </p:sp>
      <p:sp>
        <p:nvSpPr>
          <p:cNvPr id="11" name="Rectangle 10"/>
          <p:cNvSpPr/>
          <p:nvPr/>
        </p:nvSpPr>
        <p:spPr>
          <a:xfrm>
            <a:off x="6484467" y="4526280"/>
            <a:ext cx="2469565" cy="96012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850" b="1" i="0">
                <a:solidFill>
                  <a:srgbClr val="191C4A"/>
                </a:solidFill>
                <a:latin typeface="Montserrat"/>
              </a:rPr>
              <a:t>BASED IN</a:t>
            </a:r>
          </a:p>
          <a:p>
            <a:pPr algn="l">
              <a:lnSpc>
                <a:spcPct val="112000"/>
              </a:lnSpc>
              <a:spcBef>
                <a:spcPts val="400"/>
              </a:spcBef>
            </a:pPr>
            <a:r>
              <a:rPr sz="1150" b="0" i="0">
                <a:solidFill>
                  <a:srgbClr val="21759B"/>
                </a:solidFill>
                <a:latin typeface="Open Sans"/>
              </a:rPr>
              <a:t>[City, province]</a:t>
            </a:r>
          </a:p>
        </p:txBody>
      </p:sp>
      <p:sp>
        <p:nvSpPr>
          <p:cNvPr id="12" name="Rectangle 11"/>
          <p:cNvSpPr/>
          <p:nvPr/>
        </p:nvSpPr>
        <p:spPr>
          <a:xfrm>
            <a:off x="9155201" y="4526280"/>
            <a:ext cx="2469565" cy="96012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850" b="1" i="0">
                <a:solidFill>
                  <a:srgbClr val="191C4A"/>
                </a:solidFill>
                <a:latin typeface="Montserrat"/>
              </a:rPr>
              <a:t>RAISING</a:t>
            </a:r>
          </a:p>
          <a:p>
            <a:pPr algn="l">
              <a:lnSpc>
                <a:spcPct val="112000"/>
              </a:lnSpc>
              <a:spcBef>
                <a:spcPts val="400"/>
              </a:spcBef>
            </a:pPr>
            <a:r>
              <a:rPr sz="1150" b="0" i="0">
                <a:solidFill>
                  <a:srgbClr val="21759B"/>
                </a:solidFill>
                <a:latin typeface="Open Sans"/>
              </a:rPr>
              <a:t>[R amount]</a:t>
            </a:r>
          </a:p>
        </p:txBody>
      </p:sp>
      <p:sp>
        <p:nvSpPr>
          <p:cNvPr id="13" name="TextBox 12"/>
          <p:cNvSpPr txBox="1"/>
          <p:nvPr/>
        </p:nvSpPr>
        <p:spPr>
          <a:xfrm>
            <a:off x="1143000" y="5760720"/>
            <a:ext cx="9144000" cy="274320"/>
          </a:xfrm>
          <a:prstGeom prst="rect">
            <a:avLst/>
          </a:prstGeom>
          <a:noFill/>
        </p:spPr>
        <p:txBody>
          <a:bodyPr wrap="square" anchor="t" lIns="0" rIns="0" tIns="0" bIns="0">
            <a:spAutoFit/>
          </a:bodyPr>
          <a:lstStyle/>
          <a:p>
            <a:pPr algn="l">
              <a:lnSpc>
                <a:spcPct val="115000"/>
              </a:lnSpc>
            </a:pPr>
            <a:r>
              <a:rPr sz="950" b="0" i="0">
                <a:solidFill>
                  <a:srgbClr val="6B6870"/>
                </a:solidFill>
                <a:latin typeface="Open Sans"/>
              </a:rPr>
              <a:t>Confidential | </a:t>
            </a:r>
            <a:r>
              <a:rPr sz="950" b="0" i="0">
                <a:solidFill>
                  <a:srgbClr val="21759B"/>
                </a:solidFill>
                <a:latin typeface="Open Sans"/>
              </a:rPr>
              <a:t>[Full name, designation]</a:t>
            </a:r>
            <a:r>
              <a:rPr sz="950" b="0" i="0">
                <a:solidFill>
                  <a:srgbClr val="6B6870"/>
                </a:solidFill>
                <a:latin typeface="Open Sans"/>
              </a:rPr>
              <a:t> | </a:t>
            </a:r>
            <a:r>
              <a:rPr sz="950" b="0" i="0">
                <a:solidFill>
                  <a:srgbClr val="21759B"/>
                </a:solidFill>
                <a:latin typeface="Open Sans"/>
              </a:rPr>
              <a:t>[DD Month YYYY]</a:t>
            </a:r>
          </a:p>
        </p:txBody>
      </p:sp>
      <p:sp>
        <p:nvSpPr>
          <p:cNvPr id="14" name="TextBox 13"/>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ounded Rectangle 1"/>
          <p:cNvSpPr/>
          <p:nvPr/>
        </p:nvSpPr>
        <p:spPr>
          <a:xfrm>
            <a:off x="566928" y="274320"/>
            <a:ext cx="1600200" cy="475488"/>
          </a:xfrm>
          <a:prstGeom prst="roundRect">
            <a:avLst/>
          </a:prstGeom>
          <a:no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850" b="0" i="1">
                <a:solidFill>
                  <a:srgbClr val="21759B"/>
                </a:solidFill>
                <a:latin typeface="Open Sans"/>
              </a:rPr>
              <a:t>[ YOUR LOGO ]</a:t>
            </a:r>
          </a:p>
        </p:txBody>
      </p:sp>
      <p:sp>
        <p:nvSpPr>
          <p:cNvPr id="3" name="TextBox 2"/>
          <p:cNvSpPr txBox="1"/>
          <p:nvPr/>
        </p:nvSpPr>
        <p:spPr>
          <a:xfrm>
            <a:off x="2350008" y="365760"/>
            <a:ext cx="6400800" cy="310896"/>
          </a:xfrm>
          <a:prstGeom prst="rect">
            <a:avLst/>
          </a:prstGeom>
          <a:noFill/>
        </p:spPr>
        <p:txBody>
          <a:bodyPr wrap="square" anchor="t" lIns="0" rIns="0" tIns="0" bIns="0">
            <a:spAutoFit/>
          </a:bodyPr>
          <a:lstStyle/>
          <a:p>
            <a:pPr algn="l">
              <a:lnSpc>
                <a:spcPct val="115000"/>
              </a:lnSpc>
            </a:pPr>
            <a:r>
              <a:rPr sz="1000" b="1" i="0">
                <a:solidFill>
                  <a:srgbClr val="D7B428"/>
                </a:solidFill>
                <a:latin typeface="Montserrat"/>
              </a:rPr>
              <a:t>09 | TEAM</a:t>
            </a:r>
          </a:p>
        </p:txBody>
      </p:sp>
      <p:sp>
        <p:nvSpPr>
          <p:cNvPr id="4" name="Rectangle 3"/>
          <p:cNvSpPr/>
          <p:nvPr/>
        </p:nvSpPr>
        <p:spPr>
          <a:xfrm>
            <a:off x="566928" y="868680"/>
            <a:ext cx="11057839" cy="2011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 name="TextBox 4"/>
          <p:cNvSpPr txBox="1"/>
          <p:nvPr/>
        </p:nvSpPr>
        <p:spPr>
          <a:xfrm>
            <a:off x="566928" y="1042415"/>
            <a:ext cx="11057839" cy="658368"/>
          </a:xfrm>
          <a:prstGeom prst="rect">
            <a:avLst/>
          </a:prstGeom>
          <a:noFill/>
        </p:spPr>
        <p:txBody>
          <a:bodyPr wrap="square" anchor="t" lIns="0" rIns="0" tIns="0" bIns="0">
            <a:spAutoFit/>
          </a:bodyPr>
          <a:lstStyle/>
          <a:p>
            <a:pPr algn="l">
              <a:lnSpc>
                <a:spcPct val="115000"/>
              </a:lnSpc>
            </a:pPr>
            <a:r>
              <a:rPr sz="2700" b="1" i="0">
                <a:solidFill>
                  <a:srgbClr val="191C4A"/>
                </a:solidFill>
                <a:latin typeface="Montserrat"/>
              </a:rPr>
              <a:t>Who does the work</a:t>
            </a:r>
          </a:p>
        </p:txBody>
      </p:sp>
      <p:sp>
        <p:nvSpPr>
          <p:cNvPr id="6" name="TextBox 5"/>
          <p:cNvSpPr txBox="1"/>
          <p:nvPr/>
        </p:nvSpPr>
        <p:spPr>
          <a:xfrm>
            <a:off x="566928" y="1700784"/>
            <a:ext cx="11057839" cy="365760"/>
          </a:xfrm>
          <a:prstGeom prst="rect">
            <a:avLst/>
          </a:prstGeom>
          <a:noFill/>
        </p:spPr>
        <p:txBody>
          <a:bodyPr wrap="square" anchor="t" lIns="0" rIns="0" tIns="0" bIns="0">
            <a:spAutoFit/>
          </a:bodyPr>
          <a:lstStyle/>
          <a:p>
            <a:pPr algn="l">
              <a:lnSpc>
                <a:spcPct val="115000"/>
              </a:lnSpc>
            </a:pPr>
            <a:r>
              <a:rPr sz="1250" b="0" i="0">
                <a:solidFill>
                  <a:srgbClr val="6B6870"/>
                </a:solidFill>
                <a:latin typeface="Open Sans"/>
              </a:rPr>
              <a:t>What each person has actually done before, and what we still need</a:t>
            </a:r>
          </a:p>
        </p:txBody>
      </p:sp>
      <p:sp>
        <p:nvSpPr>
          <p:cNvPr id="7" name="TextBox 6"/>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8" name="TextBox 7"/>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10</a:t>
            </a:r>
          </a:p>
        </p:txBody>
      </p:sp>
      <p:sp>
        <p:nvSpPr>
          <p:cNvPr id="9" name="Rectangle 8"/>
          <p:cNvSpPr/>
          <p:nvPr/>
        </p:nvSpPr>
        <p:spPr>
          <a:xfrm>
            <a:off x="566928" y="2212848"/>
            <a:ext cx="3551834" cy="1874519"/>
          </a:xfrm>
          <a:prstGeom prst="rect">
            <a:avLst/>
          </a:prstGeom>
          <a:solidFill>
            <a:srgbClr val="FFFFFF"/>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p>
          <a:p>
            <a:pPr algn="l">
              <a:lnSpc>
                <a:spcPct val="112000"/>
              </a:lnSpc>
              <a:spcBef>
                <a:spcPts val="600"/>
              </a:spcBef>
            </a:pPr>
            <a:r>
              <a:rPr sz="1350" b="1" i="0">
                <a:solidFill>
                  <a:srgbClr val="21759B"/>
                </a:solidFill>
                <a:latin typeface="Montserrat"/>
              </a:rPr>
              <a:t>[Full name]</a:t>
            </a:r>
          </a:p>
          <a:p>
            <a:pPr algn="l">
              <a:lnSpc>
                <a:spcPct val="112000"/>
              </a:lnSpc>
              <a:spcBef>
                <a:spcPts val="200"/>
              </a:spcBef>
            </a:pPr>
            <a:r>
              <a:rPr sz="1050" b="1" i="0">
                <a:solidFill>
                  <a:srgbClr val="21759B"/>
                </a:solidFill>
                <a:latin typeface="Open Sans"/>
              </a:rPr>
              <a:t>[Role]</a:t>
            </a:r>
          </a:p>
          <a:p>
            <a:pPr algn="l">
              <a:lnSpc>
                <a:spcPct val="112000"/>
              </a:lnSpc>
              <a:spcBef>
                <a:spcPts val="400"/>
              </a:spcBef>
            </a:pPr>
            <a:r>
              <a:rPr sz="1000" b="0" i="0">
                <a:solidFill>
                  <a:srgbClr val="21759B"/>
                </a:solidFill>
                <a:latin typeface="Open Sans"/>
              </a:rPr>
              <a:t>[What they have actually done before, with a number in it. Not a job title.]</a:t>
            </a:r>
          </a:p>
        </p:txBody>
      </p:sp>
      <p:sp>
        <p:nvSpPr>
          <p:cNvPr id="10" name="Oval 9"/>
          <p:cNvSpPr/>
          <p:nvPr/>
        </p:nvSpPr>
        <p:spPr>
          <a:xfrm>
            <a:off x="768096" y="2414016"/>
            <a:ext cx="566928" cy="566928"/>
          </a:xfrm>
          <a:prstGeom prst="ellipse">
            <a:avLst/>
          </a:prstGeom>
          <a:solidFill>
            <a:srgbClr val="E8E9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1" name="Rectangle 10"/>
          <p:cNvSpPr/>
          <p:nvPr/>
        </p:nvSpPr>
        <p:spPr>
          <a:xfrm>
            <a:off x="4319930" y="2212848"/>
            <a:ext cx="3551834" cy="1874519"/>
          </a:xfrm>
          <a:prstGeom prst="rect">
            <a:avLst/>
          </a:prstGeom>
          <a:solidFill>
            <a:srgbClr val="FFFFFF"/>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p>
          <a:p>
            <a:pPr algn="l">
              <a:lnSpc>
                <a:spcPct val="112000"/>
              </a:lnSpc>
              <a:spcBef>
                <a:spcPts val="600"/>
              </a:spcBef>
            </a:pPr>
            <a:r>
              <a:rPr sz="1350" b="1" i="0">
                <a:solidFill>
                  <a:srgbClr val="21759B"/>
                </a:solidFill>
                <a:latin typeface="Montserrat"/>
              </a:rPr>
              <a:t>[Full name]</a:t>
            </a:r>
          </a:p>
          <a:p>
            <a:pPr algn="l">
              <a:lnSpc>
                <a:spcPct val="112000"/>
              </a:lnSpc>
              <a:spcBef>
                <a:spcPts val="200"/>
              </a:spcBef>
            </a:pPr>
            <a:r>
              <a:rPr sz="1050" b="1" i="0">
                <a:solidFill>
                  <a:srgbClr val="21759B"/>
                </a:solidFill>
                <a:latin typeface="Open Sans"/>
              </a:rPr>
              <a:t>[Role]</a:t>
            </a:r>
          </a:p>
          <a:p>
            <a:pPr algn="l">
              <a:lnSpc>
                <a:spcPct val="112000"/>
              </a:lnSpc>
              <a:spcBef>
                <a:spcPts val="400"/>
              </a:spcBef>
            </a:pPr>
            <a:r>
              <a:rPr sz="1000" b="0" i="0">
                <a:solidFill>
                  <a:srgbClr val="21759B"/>
                </a:solidFill>
                <a:latin typeface="Open Sans"/>
              </a:rPr>
              <a:t>[What they have actually done before, with a number in it. Not a job title.]</a:t>
            </a:r>
          </a:p>
        </p:txBody>
      </p:sp>
      <p:sp>
        <p:nvSpPr>
          <p:cNvPr id="12" name="Oval 11"/>
          <p:cNvSpPr/>
          <p:nvPr/>
        </p:nvSpPr>
        <p:spPr>
          <a:xfrm>
            <a:off x="4521098" y="2414016"/>
            <a:ext cx="566928" cy="566928"/>
          </a:xfrm>
          <a:prstGeom prst="ellipse">
            <a:avLst/>
          </a:prstGeom>
          <a:solidFill>
            <a:srgbClr val="E8E9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3" name="Rectangle 12"/>
          <p:cNvSpPr/>
          <p:nvPr/>
        </p:nvSpPr>
        <p:spPr>
          <a:xfrm>
            <a:off x="8072932" y="2212848"/>
            <a:ext cx="3551834" cy="1874519"/>
          </a:xfrm>
          <a:prstGeom prst="rect">
            <a:avLst/>
          </a:prstGeom>
          <a:solidFill>
            <a:srgbClr val="FFFFFF"/>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p>
          <a:p>
            <a:pPr algn="l">
              <a:lnSpc>
                <a:spcPct val="112000"/>
              </a:lnSpc>
              <a:spcBef>
                <a:spcPts val="600"/>
              </a:spcBef>
            </a:pPr>
            <a:r>
              <a:rPr sz="1350" b="1" i="0">
                <a:solidFill>
                  <a:srgbClr val="21759B"/>
                </a:solidFill>
                <a:latin typeface="Montserrat"/>
              </a:rPr>
              <a:t>[Full name]</a:t>
            </a:r>
          </a:p>
          <a:p>
            <a:pPr algn="l">
              <a:lnSpc>
                <a:spcPct val="112000"/>
              </a:lnSpc>
              <a:spcBef>
                <a:spcPts val="200"/>
              </a:spcBef>
            </a:pPr>
            <a:r>
              <a:rPr sz="1050" b="1" i="0">
                <a:solidFill>
                  <a:srgbClr val="21759B"/>
                </a:solidFill>
                <a:latin typeface="Open Sans"/>
              </a:rPr>
              <a:t>[Role]</a:t>
            </a:r>
          </a:p>
          <a:p>
            <a:pPr algn="l">
              <a:lnSpc>
                <a:spcPct val="112000"/>
              </a:lnSpc>
              <a:spcBef>
                <a:spcPts val="400"/>
              </a:spcBef>
            </a:pPr>
            <a:r>
              <a:rPr sz="1000" b="0" i="0">
                <a:solidFill>
                  <a:srgbClr val="21759B"/>
                </a:solidFill>
                <a:latin typeface="Open Sans"/>
              </a:rPr>
              <a:t>[What they have actually done before, with a number in it. Not a job title.]</a:t>
            </a:r>
          </a:p>
        </p:txBody>
      </p:sp>
      <p:sp>
        <p:nvSpPr>
          <p:cNvPr id="14" name="Oval 13"/>
          <p:cNvSpPr/>
          <p:nvPr/>
        </p:nvSpPr>
        <p:spPr>
          <a:xfrm>
            <a:off x="8274100" y="2414016"/>
            <a:ext cx="566928" cy="566928"/>
          </a:xfrm>
          <a:prstGeom prst="ellipse">
            <a:avLst/>
          </a:prstGeom>
          <a:solidFill>
            <a:srgbClr val="E8E9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5" name="Rectangle 14"/>
          <p:cNvSpPr/>
          <p:nvPr/>
        </p:nvSpPr>
        <p:spPr>
          <a:xfrm>
            <a:off x="566928" y="4315968"/>
            <a:ext cx="11057839" cy="141732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191C4A"/>
                </a:solidFill>
                <a:latin typeface="Montserrat"/>
              </a:rPr>
              <a:t>WHAT WE DO NOT HAVE YET, AND HOW WE CLOSE IT</a:t>
            </a:r>
          </a:p>
          <a:p>
            <a:pPr algn="l">
              <a:lnSpc>
                <a:spcPct val="112000"/>
              </a:lnSpc>
              <a:spcBef>
                <a:spcPts val="600"/>
              </a:spcBef>
            </a:pPr>
            <a:r>
              <a:rPr sz="1150" b="0" i="0">
                <a:solidFill>
                  <a:srgbClr val="21759B"/>
                </a:solidFill>
                <a:latin typeface="Open Sans"/>
              </a:rPr>
              <a:t>[Skills gap 1]</a:t>
            </a:r>
            <a:r>
              <a:rPr sz="1150" b="0" i="0">
                <a:solidFill>
                  <a:srgbClr val="191C4A"/>
                </a:solidFill>
                <a:latin typeface="Open Sans"/>
              </a:rPr>
              <a:t>: </a:t>
            </a:r>
            <a:r>
              <a:rPr sz="1150" b="0" i="0">
                <a:solidFill>
                  <a:srgbClr val="21759B"/>
                </a:solidFill>
                <a:latin typeface="Open Sans"/>
              </a:rPr>
              <a:t>[how you close it, by when, and what it costs]</a:t>
            </a:r>
          </a:p>
          <a:p>
            <a:pPr algn="l">
              <a:lnSpc>
                <a:spcPct val="112000"/>
              </a:lnSpc>
              <a:spcBef>
                <a:spcPts val="400"/>
              </a:spcBef>
            </a:pPr>
            <a:r>
              <a:rPr sz="1150" b="0" i="0">
                <a:solidFill>
                  <a:srgbClr val="21759B"/>
                </a:solidFill>
                <a:latin typeface="Open Sans"/>
              </a:rPr>
              <a:t>[Skills gap 2]</a:t>
            </a:r>
            <a:r>
              <a:rPr sz="1150" b="0" i="0">
                <a:solidFill>
                  <a:srgbClr val="191C4A"/>
                </a:solidFill>
                <a:latin typeface="Open Sans"/>
              </a:rPr>
              <a:t>: </a:t>
            </a:r>
            <a:r>
              <a:rPr sz="1150" b="0" i="0">
                <a:solidFill>
                  <a:srgbClr val="21759B"/>
                </a:solidFill>
                <a:latin typeface="Open Sans"/>
              </a:rPr>
              <a:t>[how you close it, by when, and what it costs]</a:t>
            </a:r>
          </a:p>
          <a:p>
            <a:pPr algn="l">
              <a:lnSpc>
                <a:spcPct val="112000"/>
              </a:lnSpc>
              <a:spcBef>
                <a:spcPts val="600"/>
              </a:spcBef>
            </a:pPr>
            <a:r>
              <a:rPr sz="1050" b="0" i="0">
                <a:solidFill>
                  <a:srgbClr val="6B6870"/>
                </a:solidFill>
                <a:latin typeface="Open Sans"/>
              </a:rPr>
              <a:t>Advisors and support: </a:t>
            </a:r>
            <a:r>
              <a:rPr sz="1050" b="0" i="0">
                <a:solidFill>
                  <a:srgbClr val="21759B"/>
                </a:solidFill>
                <a:latin typeface="Open Sans"/>
              </a:rPr>
              <a:t>[accountant, mentor, board member, or programme]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ounded Rectangle 1"/>
          <p:cNvSpPr/>
          <p:nvPr/>
        </p:nvSpPr>
        <p:spPr>
          <a:xfrm>
            <a:off x="566928" y="274320"/>
            <a:ext cx="1600200" cy="475488"/>
          </a:xfrm>
          <a:prstGeom prst="roundRect">
            <a:avLst/>
          </a:prstGeom>
          <a:no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850" b="0" i="1">
                <a:solidFill>
                  <a:srgbClr val="21759B"/>
                </a:solidFill>
                <a:latin typeface="Open Sans"/>
              </a:rPr>
              <a:t>[ YOUR LOGO ]</a:t>
            </a:r>
          </a:p>
        </p:txBody>
      </p:sp>
      <p:sp>
        <p:nvSpPr>
          <p:cNvPr id="3" name="TextBox 2"/>
          <p:cNvSpPr txBox="1"/>
          <p:nvPr/>
        </p:nvSpPr>
        <p:spPr>
          <a:xfrm>
            <a:off x="2350008" y="365760"/>
            <a:ext cx="6400800" cy="310896"/>
          </a:xfrm>
          <a:prstGeom prst="rect">
            <a:avLst/>
          </a:prstGeom>
          <a:noFill/>
        </p:spPr>
        <p:txBody>
          <a:bodyPr wrap="square" anchor="t" lIns="0" rIns="0" tIns="0" bIns="0">
            <a:spAutoFit/>
          </a:bodyPr>
          <a:lstStyle/>
          <a:p>
            <a:pPr algn="l">
              <a:lnSpc>
                <a:spcPct val="115000"/>
              </a:lnSpc>
            </a:pPr>
            <a:r>
              <a:rPr sz="1000" b="1" i="0">
                <a:solidFill>
                  <a:srgbClr val="D7B428"/>
                </a:solidFill>
                <a:latin typeface="Montserrat"/>
              </a:rPr>
              <a:t>10 | FINANCIALS</a:t>
            </a:r>
          </a:p>
        </p:txBody>
      </p:sp>
      <p:sp>
        <p:nvSpPr>
          <p:cNvPr id="4" name="Rectangle 3"/>
          <p:cNvSpPr/>
          <p:nvPr/>
        </p:nvSpPr>
        <p:spPr>
          <a:xfrm>
            <a:off x="566928" y="868680"/>
            <a:ext cx="11057839" cy="2011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 name="TextBox 4"/>
          <p:cNvSpPr txBox="1"/>
          <p:nvPr/>
        </p:nvSpPr>
        <p:spPr>
          <a:xfrm>
            <a:off x="566928" y="1042415"/>
            <a:ext cx="11057839" cy="658368"/>
          </a:xfrm>
          <a:prstGeom prst="rect">
            <a:avLst/>
          </a:prstGeom>
          <a:noFill/>
        </p:spPr>
        <p:txBody>
          <a:bodyPr wrap="square" anchor="t" lIns="0" rIns="0" tIns="0" bIns="0">
            <a:spAutoFit/>
          </a:bodyPr>
          <a:lstStyle/>
          <a:p>
            <a:pPr algn="l">
              <a:lnSpc>
                <a:spcPct val="115000"/>
              </a:lnSpc>
            </a:pPr>
            <a:r>
              <a:rPr sz="2700" b="1" i="0">
                <a:solidFill>
                  <a:srgbClr val="191C4A"/>
                </a:solidFill>
                <a:latin typeface="Montserrat"/>
              </a:rPr>
              <a:t>Where the numbers go</a:t>
            </a:r>
          </a:p>
        </p:txBody>
      </p:sp>
      <p:sp>
        <p:nvSpPr>
          <p:cNvPr id="6" name="TextBox 5"/>
          <p:cNvSpPr txBox="1"/>
          <p:nvPr/>
        </p:nvSpPr>
        <p:spPr>
          <a:xfrm>
            <a:off x="566928" y="1700784"/>
            <a:ext cx="11057839" cy="365760"/>
          </a:xfrm>
          <a:prstGeom prst="rect">
            <a:avLst/>
          </a:prstGeom>
          <a:noFill/>
        </p:spPr>
        <p:txBody>
          <a:bodyPr wrap="square" anchor="t" lIns="0" rIns="0" tIns="0" bIns="0">
            <a:spAutoFit/>
          </a:bodyPr>
          <a:lstStyle/>
          <a:p>
            <a:pPr algn="l">
              <a:lnSpc>
                <a:spcPct val="115000"/>
              </a:lnSpc>
            </a:pPr>
            <a:r>
              <a:rPr sz="1250" b="0" i="0">
                <a:solidFill>
                  <a:srgbClr val="6B6870"/>
                </a:solidFill>
                <a:latin typeface="Open Sans"/>
              </a:rPr>
              <a:t>Three years, with the assumptions that drive them</a:t>
            </a:r>
          </a:p>
        </p:txBody>
      </p:sp>
      <p:sp>
        <p:nvSpPr>
          <p:cNvPr id="7" name="TextBox 6"/>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8" name="TextBox 7"/>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11</a:t>
            </a:r>
          </a:p>
        </p:txBody>
      </p:sp>
      <p:sp>
        <p:nvSpPr>
          <p:cNvPr id="9" name="Rectangle 8"/>
          <p:cNvSpPr/>
          <p:nvPr/>
        </p:nvSpPr>
        <p:spPr>
          <a:xfrm>
            <a:off x="566928" y="2212848"/>
            <a:ext cx="6858000" cy="329184"/>
          </a:xfrm>
          <a:prstGeom prst="rect">
            <a:avLst/>
          </a:prstGeom>
          <a:solidFill>
            <a:srgbClr val="191C4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0" name="TextBox 9"/>
          <p:cNvSpPr txBox="1"/>
          <p:nvPr/>
        </p:nvSpPr>
        <p:spPr>
          <a:xfrm>
            <a:off x="649224" y="2267712"/>
            <a:ext cx="2167127" cy="329184"/>
          </a:xfrm>
          <a:prstGeom prst="rect">
            <a:avLst/>
          </a:prstGeom>
          <a:noFill/>
        </p:spPr>
        <p:txBody>
          <a:bodyPr wrap="square" lIns="0" tIns="0">
            <a:spAutoFit/>
          </a:bodyPr>
          <a:lstStyle/>
          <a:p/>
        </p:txBody>
      </p:sp>
      <p:sp>
        <p:nvSpPr>
          <p:cNvPr id="11" name="TextBox 10"/>
          <p:cNvSpPr txBox="1"/>
          <p:nvPr/>
        </p:nvSpPr>
        <p:spPr>
          <a:xfrm>
            <a:off x="2980944" y="2267712"/>
            <a:ext cx="1344168" cy="329184"/>
          </a:xfrm>
          <a:prstGeom prst="rect">
            <a:avLst/>
          </a:prstGeom>
          <a:noFill/>
        </p:spPr>
        <p:txBody>
          <a:bodyPr wrap="square" lIns="0" tIns="0">
            <a:spAutoFit/>
          </a:bodyPr>
          <a:lstStyle/>
          <a:p>
            <a:r>
              <a:rPr sz="900" b="1" i="0">
                <a:solidFill>
                  <a:srgbClr val="FFFFFF"/>
                </a:solidFill>
                <a:latin typeface="Montserrat"/>
              </a:rPr>
              <a:t>YEAR 1</a:t>
            </a:r>
          </a:p>
        </p:txBody>
      </p:sp>
      <p:sp>
        <p:nvSpPr>
          <p:cNvPr id="12" name="TextBox 11"/>
          <p:cNvSpPr txBox="1"/>
          <p:nvPr/>
        </p:nvSpPr>
        <p:spPr>
          <a:xfrm>
            <a:off x="4489704" y="2267712"/>
            <a:ext cx="1344168" cy="329184"/>
          </a:xfrm>
          <a:prstGeom prst="rect">
            <a:avLst/>
          </a:prstGeom>
          <a:noFill/>
        </p:spPr>
        <p:txBody>
          <a:bodyPr wrap="square" lIns="0" tIns="0">
            <a:spAutoFit/>
          </a:bodyPr>
          <a:lstStyle/>
          <a:p>
            <a:r>
              <a:rPr sz="900" b="1" i="0">
                <a:solidFill>
                  <a:srgbClr val="FFFFFF"/>
                </a:solidFill>
                <a:latin typeface="Montserrat"/>
              </a:rPr>
              <a:t>YEAR 2</a:t>
            </a:r>
          </a:p>
        </p:txBody>
      </p:sp>
      <p:sp>
        <p:nvSpPr>
          <p:cNvPr id="13" name="TextBox 12"/>
          <p:cNvSpPr txBox="1"/>
          <p:nvPr/>
        </p:nvSpPr>
        <p:spPr>
          <a:xfrm>
            <a:off x="5998464" y="2267712"/>
            <a:ext cx="1344168" cy="329184"/>
          </a:xfrm>
          <a:prstGeom prst="rect">
            <a:avLst/>
          </a:prstGeom>
          <a:noFill/>
        </p:spPr>
        <p:txBody>
          <a:bodyPr wrap="square" lIns="0" tIns="0">
            <a:spAutoFit/>
          </a:bodyPr>
          <a:lstStyle/>
          <a:p>
            <a:r>
              <a:rPr sz="900" b="1" i="0">
                <a:solidFill>
                  <a:srgbClr val="FFFFFF"/>
                </a:solidFill>
                <a:latin typeface="Montserrat"/>
              </a:rPr>
              <a:t>YEAR 3</a:t>
            </a:r>
          </a:p>
        </p:txBody>
      </p:sp>
      <p:sp>
        <p:nvSpPr>
          <p:cNvPr id="14" name="TextBox 13"/>
          <p:cNvSpPr txBox="1"/>
          <p:nvPr/>
        </p:nvSpPr>
        <p:spPr>
          <a:xfrm>
            <a:off x="649224" y="2587751"/>
            <a:ext cx="2167127" cy="384048"/>
          </a:xfrm>
          <a:prstGeom prst="rect">
            <a:avLst/>
          </a:prstGeom>
          <a:noFill/>
        </p:spPr>
        <p:txBody>
          <a:bodyPr wrap="square" lIns="0" tIns="0">
            <a:spAutoFit/>
          </a:bodyPr>
          <a:lstStyle/>
          <a:p>
            <a:r>
              <a:rPr sz="1050" b="1" i="0">
                <a:solidFill>
                  <a:srgbClr val="191C4A"/>
                </a:solidFill>
                <a:latin typeface="Open Sans"/>
              </a:rPr>
              <a:t>Revenue</a:t>
            </a:r>
          </a:p>
        </p:txBody>
      </p:sp>
      <p:sp>
        <p:nvSpPr>
          <p:cNvPr id="15" name="TextBox 14"/>
          <p:cNvSpPr txBox="1"/>
          <p:nvPr/>
        </p:nvSpPr>
        <p:spPr>
          <a:xfrm>
            <a:off x="2980944" y="2587751"/>
            <a:ext cx="1344168"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16" name="TextBox 15"/>
          <p:cNvSpPr txBox="1"/>
          <p:nvPr/>
        </p:nvSpPr>
        <p:spPr>
          <a:xfrm>
            <a:off x="4489704" y="2587751"/>
            <a:ext cx="1344168"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17" name="TextBox 16"/>
          <p:cNvSpPr txBox="1"/>
          <p:nvPr/>
        </p:nvSpPr>
        <p:spPr>
          <a:xfrm>
            <a:off x="5998464" y="2587751"/>
            <a:ext cx="1344168"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18" name="Rectangle 17"/>
          <p:cNvSpPr/>
          <p:nvPr/>
        </p:nvSpPr>
        <p:spPr>
          <a:xfrm>
            <a:off x="566928" y="2926079"/>
            <a:ext cx="6858000" cy="384048"/>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9" name="TextBox 18"/>
          <p:cNvSpPr txBox="1"/>
          <p:nvPr/>
        </p:nvSpPr>
        <p:spPr>
          <a:xfrm>
            <a:off x="649224" y="2971799"/>
            <a:ext cx="2167127" cy="384048"/>
          </a:xfrm>
          <a:prstGeom prst="rect">
            <a:avLst/>
          </a:prstGeom>
          <a:noFill/>
        </p:spPr>
        <p:txBody>
          <a:bodyPr wrap="square" lIns="0" tIns="0">
            <a:spAutoFit/>
          </a:bodyPr>
          <a:lstStyle/>
          <a:p>
            <a:r>
              <a:rPr sz="1050" b="1" i="0">
                <a:solidFill>
                  <a:srgbClr val="191C4A"/>
                </a:solidFill>
                <a:latin typeface="Open Sans"/>
              </a:rPr>
              <a:t>Gross profit</a:t>
            </a:r>
          </a:p>
        </p:txBody>
      </p:sp>
      <p:sp>
        <p:nvSpPr>
          <p:cNvPr id="20" name="TextBox 19"/>
          <p:cNvSpPr txBox="1"/>
          <p:nvPr/>
        </p:nvSpPr>
        <p:spPr>
          <a:xfrm>
            <a:off x="2980944" y="2971799"/>
            <a:ext cx="1344168"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21" name="TextBox 20"/>
          <p:cNvSpPr txBox="1"/>
          <p:nvPr/>
        </p:nvSpPr>
        <p:spPr>
          <a:xfrm>
            <a:off x="4489704" y="2971799"/>
            <a:ext cx="1344168"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22" name="TextBox 21"/>
          <p:cNvSpPr txBox="1"/>
          <p:nvPr/>
        </p:nvSpPr>
        <p:spPr>
          <a:xfrm>
            <a:off x="5998464" y="2971799"/>
            <a:ext cx="1344168"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23" name="TextBox 22"/>
          <p:cNvSpPr txBox="1"/>
          <p:nvPr/>
        </p:nvSpPr>
        <p:spPr>
          <a:xfrm>
            <a:off x="649224" y="3355847"/>
            <a:ext cx="2167127" cy="384048"/>
          </a:xfrm>
          <a:prstGeom prst="rect">
            <a:avLst/>
          </a:prstGeom>
          <a:noFill/>
        </p:spPr>
        <p:txBody>
          <a:bodyPr wrap="square" lIns="0" tIns="0">
            <a:spAutoFit/>
          </a:bodyPr>
          <a:lstStyle/>
          <a:p>
            <a:r>
              <a:rPr sz="1050" b="1" i="0">
                <a:solidFill>
                  <a:srgbClr val="191C4A"/>
                </a:solidFill>
                <a:latin typeface="Open Sans"/>
              </a:rPr>
              <a:t>Gross margin</a:t>
            </a:r>
          </a:p>
        </p:txBody>
      </p:sp>
      <p:sp>
        <p:nvSpPr>
          <p:cNvPr id="24" name="TextBox 23"/>
          <p:cNvSpPr txBox="1"/>
          <p:nvPr/>
        </p:nvSpPr>
        <p:spPr>
          <a:xfrm>
            <a:off x="2980944" y="3355847"/>
            <a:ext cx="1344168" cy="384048"/>
          </a:xfrm>
          <a:prstGeom prst="rect">
            <a:avLst/>
          </a:prstGeom>
          <a:noFill/>
        </p:spPr>
        <p:txBody>
          <a:bodyPr wrap="square" lIns="0" tIns="0">
            <a:spAutoFit/>
          </a:bodyPr>
          <a:lstStyle/>
          <a:p>
            <a:r>
              <a:rPr sz="1050" b="0" i="0">
                <a:solidFill>
                  <a:srgbClr val="21759B"/>
                </a:solidFill>
                <a:latin typeface="Open Sans"/>
              </a:rPr>
              <a:t>[ ]</a:t>
            </a:r>
            <a:r>
              <a:rPr sz="1050" b="0" i="0">
                <a:solidFill>
                  <a:srgbClr val="191C4A"/>
                </a:solidFill>
                <a:latin typeface="Open Sans"/>
              </a:rPr>
              <a:t> %</a:t>
            </a:r>
          </a:p>
        </p:txBody>
      </p:sp>
      <p:sp>
        <p:nvSpPr>
          <p:cNvPr id="25" name="TextBox 24"/>
          <p:cNvSpPr txBox="1"/>
          <p:nvPr/>
        </p:nvSpPr>
        <p:spPr>
          <a:xfrm>
            <a:off x="4489704" y="3355847"/>
            <a:ext cx="1344168" cy="384048"/>
          </a:xfrm>
          <a:prstGeom prst="rect">
            <a:avLst/>
          </a:prstGeom>
          <a:noFill/>
        </p:spPr>
        <p:txBody>
          <a:bodyPr wrap="square" lIns="0" tIns="0">
            <a:spAutoFit/>
          </a:bodyPr>
          <a:lstStyle/>
          <a:p>
            <a:r>
              <a:rPr sz="1050" b="0" i="0">
                <a:solidFill>
                  <a:srgbClr val="21759B"/>
                </a:solidFill>
                <a:latin typeface="Open Sans"/>
              </a:rPr>
              <a:t>[ ]</a:t>
            </a:r>
            <a:r>
              <a:rPr sz="1050" b="0" i="0">
                <a:solidFill>
                  <a:srgbClr val="191C4A"/>
                </a:solidFill>
                <a:latin typeface="Open Sans"/>
              </a:rPr>
              <a:t> %</a:t>
            </a:r>
          </a:p>
        </p:txBody>
      </p:sp>
      <p:sp>
        <p:nvSpPr>
          <p:cNvPr id="26" name="TextBox 25"/>
          <p:cNvSpPr txBox="1"/>
          <p:nvPr/>
        </p:nvSpPr>
        <p:spPr>
          <a:xfrm>
            <a:off x="5998464" y="3355847"/>
            <a:ext cx="1344168" cy="384048"/>
          </a:xfrm>
          <a:prstGeom prst="rect">
            <a:avLst/>
          </a:prstGeom>
          <a:noFill/>
        </p:spPr>
        <p:txBody>
          <a:bodyPr wrap="square" lIns="0" tIns="0">
            <a:spAutoFit/>
          </a:bodyPr>
          <a:lstStyle/>
          <a:p>
            <a:r>
              <a:rPr sz="1050" b="0" i="0">
                <a:solidFill>
                  <a:srgbClr val="21759B"/>
                </a:solidFill>
                <a:latin typeface="Open Sans"/>
              </a:rPr>
              <a:t>[ ]</a:t>
            </a:r>
            <a:r>
              <a:rPr sz="1050" b="0" i="0">
                <a:solidFill>
                  <a:srgbClr val="191C4A"/>
                </a:solidFill>
                <a:latin typeface="Open Sans"/>
              </a:rPr>
              <a:t> %</a:t>
            </a:r>
          </a:p>
        </p:txBody>
      </p:sp>
      <p:sp>
        <p:nvSpPr>
          <p:cNvPr id="27" name="Rectangle 26"/>
          <p:cNvSpPr/>
          <p:nvPr/>
        </p:nvSpPr>
        <p:spPr>
          <a:xfrm>
            <a:off x="566928" y="3694176"/>
            <a:ext cx="6858000" cy="384048"/>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28" name="TextBox 27"/>
          <p:cNvSpPr txBox="1"/>
          <p:nvPr/>
        </p:nvSpPr>
        <p:spPr>
          <a:xfrm>
            <a:off x="649224" y="3739896"/>
            <a:ext cx="2167127" cy="384048"/>
          </a:xfrm>
          <a:prstGeom prst="rect">
            <a:avLst/>
          </a:prstGeom>
          <a:noFill/>
        </p:spPr>
        <p:txBody>
          <a:bodyPr wrap="square" lIns="0" tIns="0">
            <a:spAutoFit/>
          </a:bodyPr>
          <a:lstStyle/>
          <a:p>
            <a:r>
              <a:rPr sz="1050" b="1" i="0">
                <a:solidFill>
                  <a:srgbClr val="191C4A"/>
                </a:solidFill>
                <a:latin typeface="Open Sans"/>
              </a:rPr>
              <a:t>Operating costs</a:t>
            </a:r>
          </a:p>
        </p:txBody>
      </p:sp>
      <p:sp>
        <p:nvSpPr>
          <p:cNvPr id="29" name="TextBox 28"/>
          <p:cNvSpPr txBox="1"/>
          <p:nvPr/>
        </p:nvSpPr>
        <p:spPr>
          <a:xfrm>
            <a:off x="2980944" y="3739896"/>
            <a:ext cx="1344168"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30" name="TextBox 29"/>
          <p:cNvSpPr txBox="1"/>
          <p:nvPr/>
        </p:nvSpPr>
        <p:spPr>
          <a:xfrm>
            <a:off x="4489704" y="3739896"/>
            <a:ext cx="1344168"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31" name="TextBox 30"/>
          <p:cNvSpPr txBox="1"/>
          <p:nvPr/>
        </p:nvSpPr>
        <p:spPr>
          <a:xfrm>
            <a:off x="5998464" y="3739896"/>
            <a:ext cx="1344168"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32" name="TextBox 31"/>
          <p:cNvSpPr txBox="1"/>
          <p:nvPr/>
        </p:nvSpPr>
        <p:spPr>
          <a:xfrm>
            <a:off x="649224" y="4123944"/>
            <a:ext cx="2167127" cy="384048"/>
          </a:xfrm>
          <a:prstGeom prst="rect">
            <a:avLst/>
          </a:prstGeom>
          <a:noFill/>
        </p:spPr>
        <p:txBody>
          <a:bodyPr wrap="square" lIns="0" tIns="0">
            <a:spAutoFit/>
          </a:bodyPr>
          <a:lstStyle/>
          <a:p>
            <a:r>
              <a:rPr sz="1050" b="1" i="0">
                <a:solidFill>
                  <a:srgbClr val="191C4A"/>
                </a:solidFill>
                <a:latin typeface="Open Sans"/>
              </a:rPr>
              <a:t>Net profit</a:t>
            </a:r>
          </a:p>
        </p:txBody>
      </p:sp>
      <p:sp>
        <p:nvSpPr>
          <p:cNvPr id="33" name="TextBox 32"/>
          <p:cNvSpPr txBox="1"/>
          <p:nvPr/>
        </p:nvSpPr>
        <p:spPr>
          <a:xfrm>
            <a:off x="2980944" y="4123944"/>
            <a:ext cx="1344168"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34" name="TextBox 33"/>
          <p:cNvSpPr txBox="1"/>
          <p:nvPr/>
        </p:nvSpPr>
        <p:spPr>
          <a:xfrm>
            <a:off x="4489704" y="4123944"/>
            <a:ext cx="1344168"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35" name="TextBox 34"/>
          <p:cNvSpPr txBox="1"/>
          <p:nvPr/>
        </p:nvSpPr>
        <p:spPr>
          <a:xfrm>
            <a:off x="5998464" y="4123944"/>
            <a:ext cx="1344168"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36" name="Rectangle 35"/>
          <p:cNvSpPr/>
          <p:nvPr/>
        </p:nvSpPr>
        <p:spPr>
          <a:xfrm>
            <a:off x="566928" y="4462272"/>
            <a:ext cx="6858000" cy="384048"/>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37" name="TextBox 36"/>
          <p:cNvSpPr txBox="1"/>
          <p:nvPr/>
        </p:nvSpPr>
        <p:spPr>
          <a:xfrm>
            <a:off x="649224" y="4507992"/>
            <a:ext cx="2167127" cy="384048"/>
          </a:xfrm>
          <a:prstGeom prst="rect">
            <a:avLst/>
          </a:prstGeom>
          <a:noFill/>
        </p:spPr>
        <p:txBody>
          <a:bodyPr wrap="square" lIns="0" tIns="0">
            <a:spAutoFit/>
          </a:bodyPr>
          <a:lstStyle/>
          <a:p>
            <a:r>
              <a:rPr sz="1050" b="1" i="0">
                <a:solidFill>
                  <a:srgbClr val="191C4A"/>
                </a:solidFill>
                <a:latin typeface="Open Sans"/>
              </a:rPr>
              <a:t>Customers or jobs</a:t>
            </a:r>
          </a:p>
        </p:txBody>
      </p:sp>
      <p:sp>
        <p:nvSpPr>
          <p:cNvPr id="38" name="TextBox 37"/>
          <p:cNvSpPr txBox="1"/>
          <p:nvPr/>
        </p:nvSpPr>
        <p:spPr>
          <a:xfrm>
            <a:off x="2980944" y="4507992"/>
            <a:ext cx="1344168" cy="384048"/>
          </a:xfrm>
          <a:prstGeom prst="rect">
            <a:avLst/>
          </a:prstGeom>
          <a:noFill/>
        </p:spPr>
        <p:txBody>
          <a:bodyPr wrap="square" lIns="0" tIns="0">
            <a:spAutoFit/>
          </a:bodyPr>
          <a:lstStyle/>
          <a:p>
            <a:r>
              <a:rPr sz="1050" b="0" i="0">
                <a:solidFill>
                  <a:srgbClr val="21759B"/>
                </a:solidFill>
                <a:latin typeface="Open Sans"/>
              </a:rPr>
              <a:t>[ ]</a:t>
            </a:r>
          </a:p>
        </p:txBody>
      </p:sp>
      <p:sp>
        <p:nvSpPr>
          <p:cNvPr id="39" name="TextBox 38"/>
          <p:cNvSpPr txBox="1"/>
          <p:nvPr/>
        </p:nvSpPr>
        <p:spPr>
          <a:xfrm>
            <a:off x="4489704" y="4507992"/>
            <a:ext cx="1344168" cy="384048"/>
          </a:xfrm>
          <a:prstGeom prst="rect">
            <a:avLst/>
          </a:prstGeom>
          <a:noFill/>
        </p:spPr>
        <p:txBody>
          <a:bodyPr wrap="square" lIns="0" tIns="0">
            <a:spAutoFit/>
          </a:bodyPr>
          <a:lstStyle/>
          <a:p>
            <a:r>
              <a:rPr sz="1050" b="0" i="0">
                <a:solidFill>
                  <a:srgbClr val="21759B"/>
                </a:solidFill>
                <a:latin typeface="Open Sans"/>
              </a:rPr>
              <a:t>[ ]</a:t>
            </a:r>
          </a:p>
        </p:txBody>
      </p:sp>
      <p:sp>
        <p:nvSpPr>
          <p:cNvPr id="40" name="TextBox 39"/>
          <p:cNvSpPr txBox="1"/>
          <p:nvPr/>
        </p:nvSpPr>
        <p:spPr>
          <a:xfrm>
            <a:off x="5998464" y="4507992"/>
            <a:ext cx="1344168" cy="384048"/>
          </a:xfrm>
          <a:prstGeom prst="rect">
            <a:avLst/>
          </a:prstGeom>
          <a:noFill/>
        </p:spPr>
        <p:txBody>
          <a:bodyPr wrap="square" lIns="0" tIns="0">
            <a:spAutoFit/>
          </a:bodyPr>
          <a:lstStyle/>
          <a:p>
            <a:r>
              <a:rPr sz="1050" b="0" i="0">
                <a:solidFill>
                  <a:srgbClr val="21759B"/>
                </a:solidFill>
                <a:latin typeface="Open Sans"/>
              </a:rPr>
              <a:t>[ ]</a:t>
            </a:r>
          </a:p>
        </p:txBody>
      </p:sp>
      <p:sp>
        <p:nvSpPr>
          <p:cNvPr id="41" name="TextBox 40"/>
          <p:cNvSpPr txBox="1"/>
          <p:nvPr/>
        </p:nvSpPr>
        <p:spPr>
          <a:xfrm>
            <a:off x="649224" y="4892040"/>
            <a:ext cx="2167127" cy="384048"/>
          </a:xfrm>
          <a:prstGeom prst="rect">
            <a:avLst/>
          </a:prstGeom>
          <a:noFill/>
        </p:spPr>
        <p:txBody>
          <a:bodyPr wrap="square" lIns="0" tIns="0">
            <a:spAutoFit/>
          </a:bodyPr>
          <a:lstStyle/>
          <a:p>
            <a:r>
              <a:rPr sz="1050" b="1" i="0">
                <a:solidFill>
                  <a:srgbClr val="191C4A"/>
                </a:solidFill>
                <a:latin typeface="Open Sans"/>
              </a:rPr>
              <a:t>Staff</a:t>
            </a:r>
          </a:p>
        </p:txBody>
      </p:sp>
      <p:sp>
        <p:nvSpPr>
          <p:cNvPr id="42" name="TextBox 41"/>
          <p:cNvSpPr txBox="1"/>
          <p:nvPr/>
        </p:nvSpPr>
        <p:spPr>
          <a:xfrm>
            <a:off x="2980944" y="4892040"/>
            <a:ext cx="1344168" cy="384048"/>
          </a:xfrm>
          <a:prstGeom prst="rect">
            <a:avLst/>
          </a:prstGeom>
          <a:noFill/>
        </p:spPr>
        <p:txBody>
          <a:bodyPr wrap="square" lIns="0" tIns="0">
            <a:spAutoFit/>
          </a:bodyPr>
          <a:lstStyle/>
          <a:p>
            <a:r>
              <a:rPr sz="1050" b="0" i="0">
                <a:solidFill>
                  <a:srgbClr val="21759B"/>
                </a:solidFill>
                <a:latin typeface="Open Sans"/>
              </a:rPr>
              <a:t>[ ]</a:t>
            </a:r>
          </a:p>
        </p:txBody>
      </p:sp>
      <p:sp>
        <p:nvSpPr>
          <p:cNvPr id="43" name="TextBox 42"/>
          <p:cNvSpPr txBox="1"/>
          <p:nvPr/>
        </p:nvSpPr>
        <p:spPr>
          <a:xfrm>
            <a:off x="4489704" y="4892040"/>
            <a:ext cx="1344168" cy="384048"/>
          </a:xfrm>
          <a:prstGeom prst="rect">
            <a:avLst/>
          </a:prstGeom>
          <a:noFill/>
        </p:spPr>
        <p:txBody>
          <a:bodyPr wrap="square" lIns="0" tIns="0">
            <a:spAutoFit/>
          </a:bodyPr>
          <a:lstStyle/>
          <a:p>
            <a:r>
              <a:rPr sz="1050" b="0" i="0">
                <a:solidFill>
                  <a:srgbClr val="21759B"/>
                </a:solidFill>
                <a:latin typeface="Open Sans"/>
              </a:rPr>
              <a:t>[ ]</a:t>
            </a:r>
          </a:p>
        </p:txBody>
      </p:sp>
      <p:sp>
        <p:nvSpPr>
          <p:cNvPr id="44" name="TextBox 43"/>
          <p:cNvSpPr txBox="1"/>
          <p:nvPr/>
        </p:nvSpPr>
        <p:spPr>
          <a:xfrm>
            <a:off x="5998464" y="4892040"/>
            <a:ext cx="1344168" cy="384048"/>
          </a:xfrm>
          <a:prstGeom prst="rect">
            <a:avLst/>
          </a:prstGeom>
          <a:noFill/>
        </p:spPr>
        <p:txBody>
          <a:bodyPr wrap="square" lIns="0" tIns="0">
            <a:spAutoFit/>
          </a:bodyPr>
          <a:lstStyle/>
          <a:p>
            <a:r>
              <a:rPr sz="1050" b="0" i="0">
                <a:solidFill>
                  <a:srgbClr val="21759B"/>
                </a:solidFill>
                <a:latin typeface="Open Sans"/>
              </a:rPr>
              <a:t>[ ]</a:t>
            </a:r>
          </a:p>
        </p:txBody>
      </p:sp>
      <p:sp>
        <p:nvSpPr>
          <p:cNvPr id="45" name="Rectangle 44"/>
          <p:cNvSpPr/>
          <p:nvPr/>
        </p:nvSpPr>
        <p:spPr>
          <a:xfrm>
            <a:off x="7790688" y="2212848"/>
            <a:ext cx="3834079" cy="292608"/>
          </a:xfrm>
          <a:prstGeom prst="rect">
            <a:avLst/>
          </a:prstGeom>
          <a:solidFill>
            <a:srgbClr val="191C4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900" b="1" i="0">
                <a:solidFill>
                  <a:srgbClr val="FFFFFF"/>
                </a:solidFill>
                <a:latin typeface="Montserrat"/>
              </a:rPr>
              <a:t>REVENUE SHAPE</a:t>
            </a:r>
          </a:p>
        </p:txBody>
      </p:sp>
      <p:sp>
        <p:nvSpPr>
          <p:cNvPr id="46" name="Rectangle 45"/>
          <p:cNvSpPr/>
          <p:nvPr/>
        </p:nvSpPr>
        <p:spPr>
          <a:xfrm>
            <a:off x="8202167" y="4114800"/>
            <a:ext cx="713232" cy="777240"/>
          </a:xfrm>
          <a:prstGeom prst="rect">
            <a:avLst/>
          </a:prstGeom>
          <a:solidFill>
            <a:srgbClr val="2175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47" name="TextBox 46"/>
          <p:cNvSpPr txBox="1"/>
          <p:nvPr/>
        </p:nvSpPr>
        <p:spPr>
          <a:xfrm>
            <a:off x="8110727" y="4946903"/>
            <a:ext cx="914400" cy="256032"/>
          </a:xfrm>
          <a:prstGeom prst="rect">
            <a:avLst/>
          </a:prstGeom>
          <a:noFill/>
        </p:spPr>
        <p:txBody>
          <a:bodyPr wrap="square" anchor="t" lIns="0" rIns="0" tIns="0" bIns="0">
            <a:spAutoFit/>
          </a:bodyPr>
          <a:lstStyle/>
          <a:p>
            <a:pPr algn="ctr">
              <a:lnSpc>
                <a:spcPct val="115000"/>
              </a:lnSpc>
            </a:pPr>
            <a:r>
              <a:rPr sz="1000" b="1" i="0">
                <a:solidFill>
                  <a:srgbClr val="6B6870"/>
                </a:solidFill>
                <a:latin typeface="Open Sans"/>
              </a:rPr>
              <a:t>Yr 1</a:t>
            </a:r>
          </a:p>
        </p:txBody>
      </p:sp>
      <p:sp>
        <p:nvSpPr>
          <p:cNvPr id="48" name="TextBox 47"/>
          <p:cNvSpPr txBox="1"/>
          <p:nvPr/>
        </p:nvSpPr>
        <p:spPr>
          <a:xfrm>
            <a:off x="7973567" y="3822191"/>
            <a:ext cx="1188720" cy="256032"/>
          </a:xfrm>
          <a:prstGeom prst="rect">
            <a:avLst/>
          </a:prstGeom>
          <a:noFill/>
        </p:spPr>
        <p:txBody>
          <a:bodyPr wrap="square" anchor="t" lIns="0" rIns="0" tIns="0" bIns="0">
            <a:spAutoFit/>
          </a:bodyPr>
          <a:lstStyle/>
          <a:p>
            <a:pPr algn="ctr">
              <a:lnSpc>
                <a:spcPct val="115000"/>
              </a:lnSpc>
            </a:pPr>
            <a:r>
              <a:rPr sz="1000" b="1" i="0">
                <a:solidFill>
                  <a:srgbClr val="191C4A"/>
                </a:solidFill>
                <a:latin typeface="Open Sans"/>
              </a:rPr>
              <a:t>R </a:t>
            </a:r>
            <a:r>
              <a:rPr sz="1000" b="1" i="0">
                <a:solidFill>
                  <a:srgbClr val="21759B"/>
                </a:solidFill>
                <a:latin typeface="Open Sans"/>
              </a:rPr>
              <a:t>[ ]</a:t>
            </a:r>
          </a:p>
        </p:txBody>
      </p:sp>
      <p:sp>
        <p:nvSpPr>
          <p:cNvPr id="49" name="Rectangle 48"/>
          <p:cNvSpPr/>
          <p:nvPr/>
        </p:nvSpPr>
        <p:spPr>
          <a:xfrm>
            <a:off x="9253728" y="3566159"/>
            <a:ext cx="713232" cy="1325880"/>
          </a:xfrm>
          <a:prstGeom prst="rect">
            <a:avLst/>
          </a:prstGeom>
          <a:solidFill>
            <a:srgbClr val="191C4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0" name="TextBox 49"/>
          <p:cNvSpPr txBox="1"/>
          <p:nvPr/>
        </p:nvSpPr>
        <p:spPr>
          <a:xfrm>
            <a:off x="9162288" y="4946903"/>
            <a:ext cx="914400" cy="256032"/>
          </a:xfrm>
          <a:prstGeom prst="rect">
            <a:avLst/>
          </a:prstGeom>
          <a:noFill/>
        </p:spPr>
        <p:txBody>
          <a:bodyPr wrap="square" anchor="t" lIns="0" rIns="0" tIns="0" bIns="0">
            <a:spAutoFit/>
          </a:bodyPr>
          <a:lstStyle/>
          <a:p>
            <a:pPr algn="ctr">
              <a:lnSpc>
                <a:spcPct val="115000"/>
              </a:lnSpc>
            </a:pPr>
            <a:r>
              <a:rPr sz="1000" b="1" i="0">
                <a:solidFill>
                  <a:srgbClr val="6B6870"/>
                </a:solidFill>
                <a:latin typeface="Open Sans"/>
              </a:rPr>
              <a:t>Yr 2</a:t>
            </a:r>
          </a:p>
        </p:txBody>
      </p:sp>
      <p:sp>
        <p:nvSpPr>
          <p:cNvPr id="51" name="TextBox 50"/>
          <p:cNvSpPr txBox="1"/>
          <p:nvPr/>
        </p:nvSpPr>
        <p:spPr>
          <a:xfrm>
            <a:off x="9025128" y="3273551"/>
            <a:ext cx="1188720" cy="256032"/>
          </a:xfrm>
          <a:prstGeom prst="rect">
            <a:avLst/>
          </a:prstGeom>
          <a:noFill/>
        </p:spPr>
        <p:txBody>
          <a:bodyPr wrap="square" anchor="t" lIns="0" rIns="0" tIns="0" bIns="0">
            <a:spAutoFit/>
          </a:bodyPr>
          <a:lstStyle/>
          <a:p>
            <a:pPr algn="ctr">
              <a:lnSpc>
                <a:spcPct val="115000"/>
              </a:lnSpc>
            </a:pPr>
            <a:r>
              <a:rPr sz="1000" b="1" i="0">
                <a:solidFill>
                  <a:srgbClr val="191C4A"/>
                </a:solidFill>
                <a:latin typeface="Open Sans"/>
              </a:rPr>
              <a:t>R </a:t>
            </a:r>
            <a:r>
              <a:rPr sz="1000" b="1" i="0">
                <a:solidFill>
                  <a:srgbClr val="21759B"/>
                </a:solidFill>
                <a:latin typeface="Open Sans"/>
              </a:rPr>
              <a:t>[ ]</a:t>
            </a:r>
          </a:p>
        </p:txBody>
      </p:sp>
      <p:sp>
        <p:nvSpPr>
          <p:cNvPr id="52" name="Rectangle 51"/>
          <p:cNvSpPr/>
          <p:nvPr/>
        </p:nvSpPr>
        <p:spPr>
          <a:xfrm>
            <a:off x="10305288" y="2926079"/>
            <a:ext cx="713232" cy="1965960"/>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3" name="TextBox 52"/>
          <p:cNvSpPr txBox="1"/>
          <p:nvPr/>
        </p:nvSpPr>
        <p:spPr>
          <a:xfrm>
            <a:off x="10213848" y="4946903"/>
            <a:ext cx="914400" cy="256032"/>
          </a:xfrm>
          <a:prstGeom prst="rect">
            <a:avLst/>
          </a:prstGeom>
          <a:noFill/>
        </p:spPr>
        <p:txBody>
          <a:bodyPr wrap="square" anchor="t" lIns="0" rIns="0" tIns="0" bIns="0">
            <a:spAutoFit/>
          </a:bodyPr>
          <a:lstStyle/>
          <a:p>
            <a:pPr algn="ctr">
              <a:lnSpc>
                <a:spcPct val="115000"/>
              </a:lnSpc>
            </a:pPr>
            <a:r>
              <a:rPr sz="1000" b="1" i="0">
                <a:solidFill>
                  <a:srgbClr val="6B6870"/>
                </a:solidFill>
                <a:latin typeface="Open Sans"/>
              </a:rPr>
              <a:t>Yr 3</a:t>
            </a:r>
          </a:p>
        </p:txBody>
      </p:sp>
      <p:sp>
        <p:nvSpPr>
          <p:cNvPr id="54" name="TextBox 53"/>
          <p:cNvSpPr txBox="1"/>
          <p:nvPr/>
        </p:nvSpPr>
        <p:spPr>
          <a:xfrm>
            <a:off x="10076688" y="2633472"/>
            <a:ext cx="1188720" cy="256032"/>
          </a:xfrm>
          <a:prstGeom prst="rect">
            <a:avLst/>
          </a:prstGeom>
          <a:noFill/>
        </p:spPr>
        <p:txBody>
          <a:bodyPr wrap="square" anchor="t" lIns="0" rIns="0" tIns="0" bIns="0">
            <a:spAutoFit/>
          </a:bodyPr>
          <a:lstStyle/>
          <a:p>
            <a:pPr algn="ctr">
              <a:lnSpc>
                <a:spcPct val="115000"/>
              </a:lnSpc>
            </a:pPr>
            <a:r>
              <a:rPr sz="1000" b="1" i="0">
                <a:solidFill>
                  <a:srgbClr val="191C4A"/>
                </a:solidFill>
                <a:latin typeface="Open Sans"/>
              </a:rPr>
              <a:t>R </a:t>
            </a:r>
            <a:r>
              <a:rPr sz="1000" b="1" i="0">
                <a:solidFill>
                  <a:srgbClr val="21759B"/>
                </a:solidFill>
                <a:latin typeface="Open Sans"/>
              </a:rPr>
              <a:t>[ ]</a:t>
            </a:r>
          </a:p>
        </p:txBody>
      </p:sp>
      <p:sp>
        <p:nvSpPr>
          <p:cNvPr id="55" name="Rectangle 54"/>
          <p:cNvSpPr/>
          <p:nvPr/>
        </p:nvSpPr>
        <p:spPr>
          <a:xfrm>
            <a:off x="8065008" y="4892040"/>
            <a:ext cx="3285439" cy="10972"/>
          </a:xfrm>
          <a:prstGeom prst="rect">
            <a:avLst/>
          </a:prstGeom>
          <a:solidFill>
            <a:srgbClr val="E0DDD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6" name="Rectangle 55"/>
          <p:cNvSpPr/>
          <p:nvPr/>
        </p:nvSpPr>
        <p:spPr>
          <a:xfrm>
            <a:off x="566928" y="5440680"/>
            <a:ext cx="11057839" cy="749808"/>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191C4A"/>
                </a:solidFill>
                <a:latin typeface="Montserrat"/>
              </a:rPr>
              <a:t>THE THREE ASSUMPTIONS EVERYTHING RESTS ON</a:t>
            </a:r>
          </a:p>
          <a:p>
            <a:pPr algn="l">
              <a:lnSpc>
                <a:spcPct val="112000"/>
              </a:lnSpc>
              <a:spcBef>
                <a:spcPts val="400"/>
              </a:spcBef>
            </a:pPr>
            <a:r>
              <a:rPr sz="1050" b="0" i="0">
                <a:solidFill>
                  <a:srgbClr val="191C4A"/>
                </a:solidFill>
                <a:latin typeface="Open Sans"/>
              </a:rPr>
              <a:t>1. </a:t>
            </a:r>
            <a:r>
              <a:rPr sz="1050" b="0" i="0">
                <a:solidFill>
                  <a:srgbClr val="21759B"/>
                </a:solidFill>
                <a:latin typeface="Open Sans"/>
              </a:rPr>
              <a:t>[e.g. we complete X jobs a month at an average of R Y]</a:t>
            </a:r>
            <a:r>
              <a:rPr sz="1050" b="0" i="0">
                <a:solidFill>
                  <a:srgbClr val="191C4A"/>
                </a:solidFill>
                <a:latin typeface="Open Sans"/>
              </a:rPr>
              <a:t>   |   2. </a:t>
            </a:r>
            <a:r>
              <a:rPr sz="1050" b="0" i="0">
                <a:solidFill>
                  <a:srgbClr val="21759B"/>
                </a:solidFill>
                <a:latin typeface="Open Sans"/>
              </a:rPr>
              <a:t>[e.g. direct costs stay at Z percent of revenue]</a:t>
            </a:r>
            <a:r>
              <a:rPr sz="1050" b="0" i="0">
                <a:solidFill>
                  <a:srgbClr val="191C4A"/>
                </a:solidFill>
                <a:latin typeface="Open Sans"/>
              </a:rPr>
              <a:t>   |   3. </a:t>
            </a:r>
            <a:r>
              <a:rPr sz="1050" b="0" i="0">
                <a:solidFill>
                  <a:srgbClr val="21759B"/>
                </a:solidFill>
                <a:latin typeface="Open Sans"/>
              </a:rPr>
              <a:t>[e.g. customers pay within X days]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ounded Rectangle 1"/>
          <p:cNvSpPr/>
          <p:nvPr/>
        </p:nvSpPr>
        <p:spPr>
          <a:xfrm>
            <a:off x="566928" y="274320"/>
            <a:ext cx="1600200" cy="475488"/>
          </a:xfrm>
          <a:prstGeom prst="roundRect">
            <a:avLst/>
          </a:prstGeom>
          <a:no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850" b="0" i="1">
                <a:solidFill>
                  <a:srgbClr val="21759B"/>
                </a:solidFill>
                <a:latin typeface="Open Sans"/>
              </a:rPr>
              <a:t>[ YOUR LOGO ]</a:t>
            </a:r>
          </a:p>
        </p:txBody>
      </p:sp>
      <p:sp>
        <p:nvSpPr>
          <p:cNvPr id="3" name="TextBox 2"/>
          <p:cNvSpPr txBox="1"/>
          <p:nvPr/>
        </p:nvSpPr>
        <p:spPr>
          <a:xfrm>
            <a:off x="2350008" y="365760"/>
            <a:ext cx="6400800" cy="310896"/>
          </a:xfrm>
          <a:prstGeom prst="rect">
            <a:avLst/>
          </a:prstGeom>
          <a:noFill/>
        </p:spPr>
        <p:txBody>
          <a:bodyPr wrap="square" anchor="t" lIns="0" rIns="0" tIns="0" bIns="0">
            <a:spAutoFit/>
          </a:bodyPr>
          <a:lstStyle/>
          <a:p>
            <a:pPr algn="l">
              <a:lnSpc>
                <a:spcPct val="115000"/>
              </a:lnSpc>
            </a:pPr>
            <a:r>
              <a:rPr sz="1000" b="1" i="0">
                <a:solidFill>
                  <a:srgbClr val="D7B428"/>
                </a:solidFill>
                <a:latin typeface="Montserrat"/>
              </a:rPr>
              <a:t>11 | THE ASK</a:t>
            </a:r>
          </a:p>
        </p:txBody>
      </p:sp>
      <p:sp>
        <p:nvSpPr>
          <p:cNvPr id="4" name="Rectangle 3"/>
          <p:cNvSpPr/>
          <p:nvPr/>
        </p:nvSpPr>
        <p:spPr>
          <a:xfrm>
            <a:off x="566928" y="868680"/>
            <a:ext cx="11057839" cy="2011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 name="TextBox 4"/>
          <p:cNvSpPr txBox="1"/>
          <p:nvPr/>
        </p:nvSpPr>
        <p:spPr>
          <a:xfrm>
            <a:off x="566928" y="1042415"/>
            <a:ext cx="11057839" cy="658368"/>
          </a:xfrm>
          <a:prstGeom prst="rect">
            <a:avLst/>
          </a:prstGeom>
          <a:noFill/>
        </p:spPr>
        <p:txBody>
          <a:bodyPr wrap="square" anchor="t" lIns="0" rIns="0" tIns="0" bIns="0">
            <a:spAutoFit/>
          </a:bodyPr>
          <a:lstStyle/>
          <a:p>
            <a:pPr algn="l">
              <a:lnSpc>
                <a:spcPct val="115000"/>
              </a:lnSpc>
            </a:pPr>
            <a:r>
              <a:rPr sz="2700" b="1" i="0">
                <a:solidFill>
                  <a:srgbClr val="191C4A"/>
                </a:solidFill>
                <a:latin typeface="Montserrat"/>
              </a:rPr>
              <a:t>What we are asking for</a:t>
            </a:r>
          </a:p>
        </p:txBody>
      </p:sp>
      <p:sp>
        <p:nvSpPr>
          <p:cNvPr id="6" name="TextBox 5"/>
          <p:cNvSpPr txBox="1"/>
          <p:nvPr/>
        </p:nvSpPr>
        <p:spPr>
          <a:xfrm>
            <a:off x="566928" y="1700784"/>
            <a:ext cx="11057839" cy="365760"/>
          </a:xfrm>
          <a:prstGeom prst="rect">
            <a:avLst/>
          </a:prstGeom>
          <a:noFill/>
        </p:spPr>
        <p:txBody>
          <a:bodyPr wrap="square" anchor="t" lIns="0" rIns="0" tIns="0" bIns="0">
            <a:spAutoFit/>
          </a:bodyPr>
          <a:lstStyle/>
          <a:p>
            <a:pPr algn="l">
              <a:lnSpc>
                <a:spcPct val="115000"/>
              </a:lnSpc>
            </a:pPr>
            <a:r>
              <a:rPr sz="1250" b="0" i="0">
                <a:solidFill>
                  <a:srgbClr val="6B6870"/>
                </a:solidFill>
                <a:latin typeface="Open Sans"/>
              </a:rPr>
              <a:t>The amount, what it buys, and what it produces</a:t>
            </a:r>
          </a:p>
        </p:txBody>
      </p:sp>
      <p:sp>
        <p:nvSpPr>
          <p:cNvPr id="7" name="TextBox 6"/>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8" name="TextBox 7"/>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12</a:t>
            </a:r>
          </a:p>
        </p:txBody>
      </p:sp>
      <p:sp>
        <p:nvSpPr>
          <p:cNvPr id="9" name="Rectangle 8"/>
          <p:cNvSpPr/>
          <p:nvPr/>
        </p:nvSpPr>
        <p:spPr>
          <a:xfrm>
            <a:off x="566928" y="2212848"/>
            <a:ext cx="3931920" cy="1828800"/>
          </a:xfrm>
          <a:prstGeom prst="rect">
            <a:avLst/>
          </a:prstGeom>
          <a:solidFill>
            <a:srgbClr val="F7F6F2"/>
          </a:solidFill>
          <a:ln w="19050">
            <a:solidFill>
              <a:srgbClr val="191C4A"/>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191C4A"/>
                </a:solidFill>
                <a:latin typeface="Montserrat"/>
              </a:rPr>
              <a:t>WE ARE RAISING</a:t>
            </a:r>
          </a:p>
          <a:p>
            <a:pPr algn="l">
              <a:lnSpc>
                <a:spcPct val="112000"/>
              </a:lnSpc>
              <a:spcBef>
                <a:spcPts val="600"/>
              </a:spcBef>
            </a:pPr>
            <a:r>
              <a:rPr sz="3000" b="1" i="0">
                <a:solidFill>
                  <a:srgbClr val="191C4A"/>
                </a:solidFill>
                <a:latin typeface="Montserrat"/>
              </a:rPr>
              <a:t>R </a:t>
            </a:r>
            <a:r>
              <a:rPr sz="3000" b="1" i="0">
                <a:solidFill>
                  <a:srgbClr val="21759B"/>
                </a:solidFill>
                <a:latin typeface="Montserrat"/>
              </a:rPr>
              <a:t>[ AMOUNT ]</a:t>
            </a:r>
          </a:p>
          <a:p>
            <a:pPr algn="l">
              <a:lnSpc>
                <a:spcPct val="112000"/>
              </a:lnSpc>
              <a:spcBef>
                <a:spcPts val="600"/>
              </a:spcBef>
            </a:pPr>
            <a:r>
              <a:rPr sz="1100" b="0" i="0">
                <a:solidFill>
                  <a:srgbClr val="21759B"/>
                </a:solidFill>
                <a:latin typeface="Open Sans"/>
              </a:rPr>
              <a:t>[Loan / asset finance / grant / equity]</a:t>
            </a:r>
          </a:p>
          <a:p>
            <a:pPr algn="l">
              <a:lnSpc>
                <a:spcPct val="112000"/>
              </a:lnSpc>
              <a:spcBef>
                <a:spcPts val="400"/>
              </a:spcBef>
            </a:pPr>
            <a:r>
              <a:rPr sz="1050" b="0" i="0">
                <a:solidFill>
                  <a:srgbClr val="6B6870"/>
                </a:solidFill>
                <a:latin typeface="Open Sans"/>
              </a:rPr>
              <a:t>Own contribution: R </a:t>
            </a:r>
            <a:r>
              <a:rPr sz="1050" b="0" i="0">
                <a:solidFill>
                  <a:srgbClr val="21759B"/>
                </a:solidFill>
                <a:latin typeface="Open Sans"/>
              </a:rPr>
              <a:t>[ ]</a:t>
            </a:r>
            <a:r>
              <a:rPr sz="1050" b="0" i="0">
                <a:solidFill>
                  <a:srgbClr val="6B6870"/>
                </a:solidFill>
                <a:latin typeface="Open Sans"/>
              </a:rPr>
              <a:t> (</a:t>
            </a:r>
            <a:r>
              <a:rPr sz="1050" b="0" i="0">
                <a:solidFill>
                  <a:srgbClr val="21759B"/>
                </a:solidFill>
                <a:latin typeface="Open Sans"/>
              </a:rPr>
              <a:t>[ ]</a:t>
            </a:r>
            <a:r>
              <a:rPr sz="1050" b="0" i="0">
                <a:solidFill>
                  <a:srgbClr val="6B6870"/>
                </a:solidFill>
                <a:latin typeface="Open Sans"/>
              </a:rPr>
              <a:t> percent)</a:t>
            </a:r>
          </a:p>
        </p:txBody>
      </p:sp>
      <p:sp>
        <p:nvSpPr>
          <p:cNvPr id="10" name="Rectangle 9"/>
          <p:cNvSpPr/>
          <p:nvPr/>
        </p:nvSpPr>
        <p:spPr>
          <a:xfrm>
            <a:off x="566928" y="2212848"/>
            <a:ext cx="82296" cy="1828800"/>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1" name="Rectangle 10"/>
          <p:cNvSpPr/>
          <p:nvPr/>
        </p:nvSpPr>
        <p:spPr>
          <a:xfrm>
            <a:off x="4773168" y="2212848"/>
            <a:ext cx="6851599" cy="329184"/>
          </a:xfrm>
          <a:prstGeom prst="rect">
            <a:avLst/>
          </a:prstGeom>
          <a:solidFill>
            <a:srgbClr val="191C4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2" name="TextBox 11"/>
          <p:cNvSpPr txBox="1"/>
          <p:nvPr/>
        </p:nvSpPr>
        <p:spPr>
          <a:xfrm>
            <a:off x="4855464" y="2267712"/>
            <a:ext cx="2301983" cy="329184"/>
          </a:xfrm>
          <a:prstGeom prst="rect">
            <a:avLst/>
          </a:prstGeom>
          <a:noFill/>
        </p:spPr>
        <p:txBody>
          <a:bodyPr wrap="square" lIns="0" tIns="0">
            <a:spAutoFit/>
          </a:bodyPr>
          <a:lstStyle/>
          <a:p>
            <a:r>
              <a:rPr sz="900" b="1" i="0">
                <a:solidFill>
                  <a:srgbClr val="FFFFFF"/>
                </a:solidFill>
                <a:latin typeface="Montserrat"/>
              </a:rPr>
              <a:t>WHAT THE MONEY BUYS</a:t>
            </a:r>
          </a:p>
        </p:txBody>
      </p:sp>
      <p:sp>
        <p:nvSpPr>
          <p:cNvPr id="13" name="TextBox 12"/>
          <p:cNvSpPr txBox="1"/>
          <p:nvPr/>
        </p:nvSpPr>
        <p:spPr>
          <a:xfrm>
            <a:off x="7322039" y="2267712"/>
            <a:ext cx="931663" cy="329184"/>
          </a:xfrm>
          <a:prstGeom prst="rect">
            <a:avLst/>
          </a:prstGeom>
          <a:noFill/>
        </p:spPr>
        <p:txBody>
          <a:bodyPr wrap="square" lIns="0" tIns="0">
            <a:spAutoFit/>
          </a:bodyPr>
          <a:lstStyle/>
          <a:p>
            <a:r>
              <a:rPr sz="900" b="1" i="0">
                <a:solidFill>
                  <a:srgbClr val="FFFFFF"/>
                </a:solidFill>
                <a:latin typeface="Montserrat"/>
              </a:rPr>
              <a:t>AMOUNT</a:t>
            </a:r>
          </a:p>
        </p:txBody>
      </p:sp>
      <p:sp>
        <p:nvSpPr>
          <p:cNvPr id="14" name="TextBox 13"/>
          <p:cNvSpPr txBox="1"/>
          <p:nvPr/>
        </p:nvSpPr>
        <p:spPr>
          <a:xfrm>
            <a:off x="8418295" y="2267712"/>
            <a:ext cx="657599" cy="329184"/>
          </a:xfrm>
          <a:prstGeom prst="rect">
            <a:avLst/>
          </a:prstGeom>
          <a:noFill/>
        </p:spPr>
        <p:txBody>
          <a:bodyPr wrap="square" lIns="0" tIns="0">
            <a:spAutoFit/>
          </a:bodyPr>
          <a:lstStyle/>
          <a:p>
            <a:r>
              <a:rPr sz="900" b="1" i="0">
                <a:solidFill>
                  <a:srgbClr val="FFFFFF"/>
                </a:solidFill>
                <a:latin typeface="Montserrat"/>
              </a:rPr>
              <a:t>SHARE</a:t>
            </a:r>
          </a:p>
        </p:txBody>
      </p:sp>
      <p:sp>
        <p:nvSpPr>
          <p:cNvPr id="15" name="TextBox 14"/>
          <p:cNvSpPr txBox="1"/>
          <p:nvPr/>
        </p:nvSpPr>
        <p:spPr>
          <a:xfrm>
            <a:off x="9240487" y="2267712"/>
            <a:ext cx="2301983" cy="329184"/>
          </a:xfrm>
          <a:prstGeom prst="rect">
            <a:avLst/>
          </a:prstGeom>
          <a:noFill/>
        </p:spPr>
        <p:txBody>
          <a:bodyPr wrap="square" lIns="0" tIns="0">
            <a:spAutoFit/>
          </a:bodyPr>
          <a:lstStyle/>
          <a:p>
            <a:r>
              <a:rPr sz="900" b="1" i="0">
                <a:solidFill>
                  <a:srgbClr val="FFFFFF"/>
                </a:solidFill>
                <a:latin typeface="Montserrat"/>
              </a:rPr>
              <a:t>WHAT IT PRODUCES</a:t>
            </a:r>
          </a:p>
        </p:txBody>
      </p:sp>
      <p:sp>
        <p:nvSpPr>
          <p:cNvPr id="16" name="TextBox 15"/>
          <p:cNvSpPr txBox="1"/>
          <p:nvPr/>
        </p:nvSpPr>
        <p:spPr>
          <a:xfrm>
            <a:off x="4855464" y="2587751"/>
            <a:ext cx="2301983" cy="420624"/>
          </a:xfrm>
          <a:prstGeom prst="rect">
            <a:avLst/>
          </a:prstGeom>
          <a:noFill/>
        </p:spPr>
        <p:txBody>
          <a:bodyPr wrap="square" lIns="0" tIns="0">
            <a:spAutoFit/>
          </a:bodyPr>
          <a:lstStyle/>
          <a:p>
            <a:r>
              <a:rPr sz="1050" b="1" i="0">
                <a:solidFill>
                  <a:srgbClr val="21759B"/>
                </a:solidFill>
                <a:latin typeface="Open Sans"/>
              </a:rPr>
              <a:t>[Equipment, with a quotation attached]</a:t>
            </a:r>
          </a:p>
        </p:txBody>
      </p:sp>
      <p:sp>
        <p:nvSpPr>
          <p:cNvPr id="17" name="TextBox 16"/>
          <p:cNvSpPr txBox="1"/>
          <p:nvPr/>
        </p:nvSpPr>
        <p:spPr>
          <a:xfrm>
            <a:off x="7322039" y="2587751"/>
            <a:ext cx="931663" cy="420624"/>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18" name="TextBox 17"/>
          <p:cNvSpPr txBox="1"/>
          <p:nvPr/>
        </p:nvSpPr>
        <p:spPr>
          <a:xfrm>
            <a:off x="8418295" y="2587751"/>
            <a:ext cx="657599" cy="420624"/>
          </a:xfrm>
          <a:prstGeom prst="rect">
            <a:avLst/>
          </a:prstGeom>
          <a:noFill/>
        </p:spPr>
        <p:txBody>
          <a:bodyPr wrap="square" lIns="0" tIns="0">
            <a:spAutoFit/>
          </a:bodyPr>
          <a:lstStyle/>
          <a:p>
            <a:r>
              <a:rPr sz="1050" b="0" i="0">
                <a:solidFill>
                  <a:srgbClr val="21759B"/>
                </a:solidFill>
                <a:latin typeface="Open Sans"/>
              </a:rPr>
              <a:t>[ ]</a:t>
            </a:r>
            <a:r>
              <a:rPr sz="1050" b="0" i="0">
                <a:solidFill>
                  <a:srgbClr val="191C4A"/>
                </a:solidFill>
                <a:latin typeface="Open Sans"/>
              </a:rPr>
              <a:t> %</a:t>
            </a:r>
          </a:p>
        </p:txBody>
      </p:sp>
      <p:sp>
        <p:nvSpPr>
          <p:cNvPr id="19" name="TextBox 18"/>
          <p:cNvSpPr txBox="1"/>
          <p:nvPr/>
        </p:nvSpPr>
        <p:spPr>
          <a:xfrm>
            <a:off x="9240487" y="2587751"/>
            <a:ext cx="2301983" cy="420624"/>
          </a:xfrm>
          <a:prstGeom prst="rect">
            <a:avLst/>
          </a:prstGeom>
          <a:noFill/>
        </p:spPr>
        <p:txBody>
          <a:bodyPr wrap="square" lIns="0" tIns="0">
            <a:spAutoFit/>
          </a:bodyPr>
          <a:lstStyle/>
          <a:p>
            <a:r>
              <a:rPr sz="1050" b="0" i="0">
                <a:solidFill>
                  <a:srgbClr val="21759B"/>
                </a:solidFill>
                <a:latin typeface="Open Sans"/>
              </a:rPr>
              <a:t>[The extra revenue or saving]</a:t>
            </a:r>
          </a:p>
        </p:txBody>
      </p:sp>
      <p:sp>
        <p:nvSpPr>
          <p:cNvPr id="20" name="Rectangle 19"/>
          <p:cNvSpPr/>
          <p:nvPr/>
        </p:nvSpPr>
        <p:spPr>
          <a:xfrm>
            <a:off x="4773168" y="2962656"/>
            <a:ext cx="6851599" cy="420624"/>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21" name="TextBox 20"/>
          <p:cNvSpPr txBox="1"/>
          <p:nvPr/>
        </p:nvSpPr>
        <p:spPr>
          <a:xfrm>
            <a:off x="4855464" y="3008375"/>
            <a:ext cx="2301983" cy="420624"/>
          </a:xfrm>
          <a:prstGeom prst="rect">
            <a:avLst/>
          </a:prstGeom>
          <a:noFill/>
        </p:spPr>
        <p:txBody>
          <a:bodyPr wrap="square" lIns="0" tIns="0">
            <a:spAutoFit/>
          </a:bodyPr>
          <a:lstStyle/>
          <a:p>
            <a:r>
              <a:rPr sz="1050" b="1" i="0">
                <a:solidFill>
                  <a:srgbClr val="21759B"/>
                </a:solidFill>
                <a:latin typeface="Open Sans"/>
              </a:rPr>
              <a:t>[Stock or materials]</a:t>
            </a:r>
          </a:p>
        </p:txBody>
      </p:sp>
      <p:sp>
        <p:nvSpPr>
          <p:cNvPr id="22" name="TextBox 21"/>
          <p:cNvSpPr txBox="1"/>
          <p:nvPr/>
        </p:nvSpPr>
        <p:spPr>
          <a:xfrm>
            <a:off x="7322039" y="3008375"/>
            <a:ext cx="931663" cy="420624"/>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23" name="TextBox 22"/>
          <p:cNvSpPr txBox="1"/>
          <p:nvPr/>
        </p:nvSpPr>
        <p:spPr>
          <a:xfrm>
            <a:off x="8418295" y="3008375"/>
            <a:ext cx="657599" cy="420624"/>
          </a:xfrm>
          <a:prstGeom prst="rect">
            <a:avLst/>
          </a:prstGeom>
          <a:noFill/>
        </p:spPr>
        <p:txBody>
          <a:bodyPr wrap="square" lIns="0" tIns="0">
            <a:spAutoFit/>
          </a:bodyPr>
          <a:lstStyle/>
          <a:p>
            <a:r>
              <a:rPr sz="1050" b="0" i="0">
                <a:solidFill>
                  <a:srgbClr val="21759B"/>
                </a:solidFill>
                <a:latin typeface="Open Sans"/>
              </a:rPr>
              <a:t>[ ]</a:t>
            </a:r>
            <a:r>
              <a:rPr sz="1050" b="0" i="0">
                <a:solidFill>
                  <a:srgbClr val="191C4A"/>
                </a:solidFill>
                <a:latin typeface="Open Sans"/>
              </a:rPr>
              <a:t> %</a:t>
            </a:r>
          </a:p>
        </p:txBody>
      </p:sp>
      <p:sp>
        <p:nvSpPr>
          <p:cNvPr id="24" name="TextBox 23"/>
          <p:cNvSpPr txBox="1"/>
          <p:nvPr/>
        </p:nvSpPr>
        <p:spPr>
          <a:xfrm>
            <a:off x="9240487" y="3008375"/>
            <a:ext cx="2301983" cy="420624"/>
          </a:xfrm>
          <a:prstGeom prst="rect">
            <a:avLst/>
          </a:prstGeom>
          <a:noFill/>
        </p:spPr>
        <p:txBody>
          <a:bodyPr wrap="square" lIns="0" tIns="0">
            <a:spAutoFit/>
          </a:bodyPr>
          <a:lstStyle/>
          <a:p>
            <a:r>
              <a:rPr sz="1050" b="0" i="0">
                <a:solidFill>
                  <a:srgbClr val="21759B"/>
                </a:solidFill>
                <a:latin typeface="Open Sans"/>
              </a:rPr>
              <a:t>[Result]</a:t>
            </a:r>
          </a:p>
        </p:txBody>
      </p:sp>
      <p:sp>
        <p:nvSpPr>
          <p:cNvPr id="25" name="TextBox 24"/>
          <p:cNvSpPr txBox="1"/>
          <p:nvPr/>
        </p:nvSpPr>
        <p:spPr>
          <a:xfrm>
            <a:off x="4855464" y="3428999"/>
            <a:ext cx="2301983" cy="420624"/>
          </a:xfrm>
          <a:prstGeom prst="rect">
            <a:avLst/>
          </a:prstGeom>
          <a:noFill/>
        </p:spPr>
        <p:txBody>
          <a:bodyPr wrap="square" lIns="0" tIns="0">
            <a:spAutoFit/>
          </a:bodyPr>
          <a:lstStyle/>
          <a:p>
            <a:r>
              <a:rPr sz="1050" b="1" i="0">
                <a:solidFill>
                  <a:srgbClr val="21759B"/>
                </a:solidFill>
                <a:latin typeface="Open Sans"/>
              </a:rPr>
              <a:t>[People or training]</a:t>
            </a:r>
          </a:p>
        </p:txBody>
      </p:sp>
      <p:sp>
        <p:nvSpPr>
          <p:cNvPr id="26" name="TextBox 25"/>
          <p:cNvSpPr txBox="1"/>
          <p:nvPr/>
        </p:nvSpPr>
        <p:spPr>
          <a:xfrm>
            <a:off x="7322039" y="3428999"/>
            <a:ext cx="931663" cy="420624"/>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27" name="TextBox 26"/>
          <p:cNvSpPr txBox="1"/>
          <p:nvPr/>
        </p:nvSpPr>
        <p:spPr>
          <a:xfrm>
            <a:off x="8418295" y="3428999"/>
            <a:ext cx="657599" cy="420624"/>
          </a:xfrm>
          <a:prstGeom prst="rect">
            <a:avLst/>
          </a:prstGeom>
          <a:noFill/>
        </p:spPr>
        <p:txBody>
          <a:bodyPr wrap="square" lIns="0" tIns="0">
            <a:spAutoFit/>
          </a:bodyPr>
          <a:lstStyle/>
          <a:p>
            <a:r>
              <a:rPr sz="1050" b="0" i="0">
                <a:solidFill>
                  <a:srgbClr val="21759B"/>
                </a:solidFill>
                <a:latin typeface="Open Sans"/>
              </a:rPr>
              <a:t>[ ]</a:t>
            </a:r>
            <a:r>
              <a:rPr sz="1050" b="0" i="0">
                <a:solidFill>
                  <a:srgbClr val="191C4A"/>
                </a:solidFill>
                <a:latin typeface="Open Sans"/>
              </a:rPr>
              <a:t> %</a:t>
            </a:r>
          </a:p>
        </p:txBody>
      </p:sp>
      <p:sp>
        <p:nvSpPr>
          <p:cNvPr id="28" name="TextBox 27"/>
          <p:cNvSpPr txBox="1"/>
          <p:nvPr/>
        </p:nvSpPr>
        <p:spPr>
          <a:xfrm>
            <a:off x="9240487" y="3428999"/>
            <a:ext cx="2301983" cy="420624"/>
          </a:xfrm>
          <a:prstGeom prst="rect">
            <a:avLst/>
          </a:prstGeom>
          <a:noFill/>
        </p:spPr>
        <p:txBody>
          <a:bodyPr wrap="square" lIns="0" tIns="0">
            <a:spAutoFit/>
          </a:bodyPr>
          <a:lstStyle/>
          <a:p>
            <a:r>
              <a:rPr sz="1050" b="0" i="0">
                <a:solidFill>
                  <a:srgbClr val="21759B"/>
                </a:solidFill>
                <a:latin typeface="Open Sans"/>
              </a:rPr>
              <a:t>[Result]</a:t>
            </a:r>
          </a:p>
        </p:txBody>
      </p:sp>
      <p:sp>
        <p:nvSpPr>
          <p:cNvPr id="29" name="Rectangle 28"/>
          <p:cNvSpPr/>
          <p:nvPr/>
        </p:nvSpPr>
        <p:spPr>
          <a:xfrm>
            <a:off x="4773168" y="3803904"/>
            <a:ext cx="6851599" cy="420624"/>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30" name="TextBox 29"/>
          <p:cNvSpPr txBox="1"/>
          <p:nvPr/>
        </p:nvSpPr>
        <p:spPr>
          <a:xfrm>
            <a:off x="4855464" y="3849624"/>
            <a:ext cx="2301983" cy="420624"/>
          </a:xfrm>
          <a:prstGeom prst="rect">
            <a:avLst/>
          </a:prstGeom>
          <a:noFill/>
        </p:spPr>
        <p:txBody>
          <a:bodyPr wrap="square" lIns="0" tIns="0">
            <a:spAutoFit/>
          </a:bodyPr>
          <a:lstStyle/>
          <a:p>
            <a:r>
              <a:rPr sz="1050" b="1" i="0">
                <a:solidFill>
                  <a:srgbClr val="21759B"/>
                </a:solidFill>
                <a:latin typeface="Open Sans"/>
              </a:rPr>
              <a:t>[Working capital: X weeks of wages, Y of stock]</a:t>
            </a:r>
          </a:p>
        </p:txBody>
      </p:sp>
      <p:sp>
        <p:nvSpPr>
          <p:cNvPr id="31" name="TextBox 30"/>
          <p:cNvSpPr txBox="1"/>
          <p:nvPr/>
        </p:nvSpPr>
        <p:spPr>
          <a:xfrm>
            <a:off x="7322039" y="3849624"/>
            <a:ext cx="931663" cy="420624"/>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32" name="TextBox 31"/>
          <p:cNvSpPr txBox="1"/>
          <p:nvPr/>
        </p:nvSpPr>
        <p:spPr>
          <a:xfrm>
            <a:off x="8418295" y="3849624"/>
            <a:ext cx="657599" cy="420624"/>
          </a:xfrm>
          <a:prstGeom prst="rect">
            <a:avLst/>
          </a:prstGeom>
          <a:noFill/>
        </p:spPr>
        <p:txBody>
          <a:bodyPr wrap="square" lIns="0" tIns="0">
            <a:spAutoFit/>
          </a:bodyPr>
          <a:lstStyle/>
          <a:p>
            <a:r>
              <a:rPr sz="1050" b="0" i="0">
                <a:solidFill>
                  <a:srgbClr val="21759B"/>
                </a:solidFill>
                <a:latin typeface="Open Sans"/>
              </a:rPr>
              <a:t>[ ]</a:t>
            </a:r>
            <a:r>
              <a:rPr sz="1050" b="0" i="0">
                <a:solidFill>
                  <a:srgbClr val="191C4A"/>
                </a:solidFill>
                <a:latin typeface="Open Sans"/>
              </a:rPr>
              <a:t> %</a:t>
            </a:r>
          </a:p>
        </p:txBody>
      </p:sp>
      <p:sp>
        <p:nvSpPr>
          <p:cNvPr id="33" name="TextBox 32"/>
          <p:cNvSpPr txBox="1"/>
          <p:nvPr/>
        </p:nvSpPr>
        <p:spPr>
          <a:xfrm>
            <a:off x="9240487" y="3849624"/>
            <a:ext cx="2301983" cy="420624"/>
          </a:xfrm>
          <a:prstGeom prst="rect">
            <a:avLst/>
          </a:prstGeom>
          <a:noFill/>
        </p:spPr>
        <p:txBody>
          <a:bodyPr wrap="square" lIns="0" tIns="0">
            <a:spAutoFit/>
          </a:bodyPr>
          <a:lstStyle/>
          <a:p>
            <a:r>
              <a:rPr sz="1050" b="0" i="0">
                <a:solidFill>
                  <a:srgbClr val="21759B"/>
                </a:solidFill>
                <a:latin typeface="Open Sans"/>
              </a:rPr>
              <a:t>[Result]</a:t>
            </a:r>
          </a:p>
        </p:txBody>
      </p:sp>
      <p:sp>
        <p:nvSpPr>
          <p:cNvPr id="34" name="Rectangle 33"/>
          <p:cNvSpPr/>
          <p:nvPr/>
        </p:nvSpPr>
        <p:spPr>
          <a:xfrm>
            <a:off x="566928" y="4343400"/>
            <a:ext cx="11057839" cy="137160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191C4A"/>
                </a:solidFill>
                <a:latin typeface="Montserrat"/>
              </a:rPr>
              <a:t>WHAT THE FUNDER GETS BACK</a:t>
            </a:r>
          </a:p>
          <a:p>
            <a:pPr algn="l">
              <a:lnSpc>
                <a:spcPct val="112000"/>
              </a:lnSpc>
              <a:spcBef>
                <a:spcPts val="500"/>
              </a:spcBef>
            </a:pPr>
            <a:r>
              <a:rPr sz="1050" b="0" i="0">
                <a:solidFill>
                  <a:srgbClr val="191C4A"/>
                </a:solidFill>
                <a:latin typeface="Open Sans"/>
              </a:rPr>
              <a:t>If it is a loan: </a:t>
            </a:r>
            <a:r>
              <a:rPr sz="1050" b="0" i="0">
                <a:solidFill>
                  <a:srgbClr val="21759B"/>
                </a:solidFill>
                <a:latin typeface="Open Sans"/>
              </a:rPr>
              <a:t>[term, instalment, and what the instalment is as a percentage of monthly cash]</a:t>
            </a:r>
            <a:r>
              <a:rPr sz="1050" b="0" i="0">
                <a:solidFill>
                  <a:srgbClr val="191C4A"/>
                </a:solidFill>
                <a:latin typeface="Open Sans"/>
              </a:rPr>
              <a:t>   |   If it is equity: </a:t>
            </a:r>
            <a:r>
              <a:rPr sz="1050" b="0" i="0">
                <a:solidFill>
                  <a:srgbClr val="21759B"/>
                </a:solidFill>
                <a:latin typeface="Open Sans"/>
              </a:rPr>
              <a:t>[percentage offered, valuation and how you got to it]</a:t>
            </a:r>
            <a:r>
              <a:rPr sz="1050" b="0" i="0">
                <a:solidFill>
                  <a:srgbClr val="191C4A"/>
                </a:solidFill>
                <a:latin typeface="Open Sans"/>
              </a:rPr>
              <a:t>   |   If it is a grant: </a:t>
            </a:r>
            <a:r>
              <a:rPr sz="1050" b="0" i="0">
                <a:solidFill>
                  <a:srgbClr val="21759B"/>
                </a:solidFill>
                <a:latin typeface="Open Sans"/>
              </a:rPr>
              <a:t>[the programme criteria you meet, jobs created, and how you will report]</a:t>
            </a:r>
          </a:p>
          <a:p>
            <a:pPr algn="l">
              <a:lnSpc>
                <a:spcPct val="112000"/>
              </a:lnSpc>
              <a:spcBef>
                <a:spcPts val="600"/>
              </a:spcBef>
            </a:pPr>
            <a:r>
              <a:rPr sz="1150" b="1" i="0">
                <a:solidFill>
                  <a:srgbClr val="191C4A"/>
                </a:solidFill>
                <a:latin typeface="Open Sans"/>
              </a:rPr>
              <a:t>This funding unlocks: </a:t>
            </a:r>
            <a:r>
              <a:rPr sz="1150" b="1" i="0">
                <a:solidFill>
                  <a:srgbClr val="21759B"/>
                </a:solidFill>
                <a:latin typeface="Open Sans"/>
              </a:rPr>
              <a:t>[the specific milestone, by the specific date]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ounded Rectangle 1"/>
          <p:cNvSpPr/>
          <p:nvPr/>
        </p:nvSpPr>
        <p:spPr>
          <a:xfrm>
            <a:off x="566928" y="274320"/>
            <a:ext cx="1600200" cy="475488"/>
          </a:xfrm>
          <a:prstGeom prst="roundRect">
            <a:avLst/>
          </a:prstGeom>
          <a:no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850" b="0" i="1">
                <a:solidFill>
                  <a:srgbClr val="21759B"/>
                </a:solidFill>
                <a:latin typeface="Open Sans"/>
              </a:rPr>
              <a:t>[ YOUR LOGO ]</a:t>
            </a:r>
          </a:p>
        </p:txBody>
      </p:sp>
      <p:sp>
        <p:nvSpPr>
          <p:cNvPr id="3" name="TextBox 2"/>
          <p:cNvSpPr txBox="1"/>
          <p:nvPr/>
        </p:nvSpPr>
        <p:spPr>
          <a:xfrm>
            <a:off x="2350008" y="365760"/>
            <a:ext cx="6400800" cy="310896"/>
          </a:xfrm>
          <a:prstGeom prst="rect">
            <a:avLst/>
          </a:prstGeom>
          <a:noFill/>
        </p:spPr>
        <p:txBody>
          <a:bodyPr wrap="square" anchor="t" lIns="0" rIns="0" tIns="0" bIns="0">
            <a:spAutoFit/>
          </a:bodyPr>
          <a:lstStyle/>
          <a:p>
            <a:pPr algn="l">
              <a:lnSpc>
                <a:spcPct val="115000"/>
              </a:lnSpc>
            </a:pPr>
            <a:r>
              <a:rPr sz="1000" b="1" i="0">
                <a:solidFill>
                  <a:srgbClr val="D7B428"/>
                </a:solidFill>
                <a:latin typeface="Montserrat"/>
              </a:rPr>
              <a:t>12 | COMPLIANCE</a:t>
            </a:r>
          </a:p>
        </p:txBody>
      </p:sp>
      <p:sp>
        <p:nvSpPr>
          <p:cNvPr id="4" name="Rectangle 3"/>
          <p:cNvSpPr/>
          <p:nvPr/>
        </p:nvSpPr>
        <p:spPr>
          <a:xfrm>
            <a:off x="566928" y="868680"/>
            <a:ext cx="11057839" cy="2011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 name="TextBox 4"/>
          <p:cNvSpPr txBox="1"/>
          <p:nvPr/>
        </p:nvSpPr>
        <p:spPr>
          <a:xfrm>
            <a:off x="566928" y="1042415"/>
            <a:ext cx="11057839" cy="658368"/>
          </a:xfrm>
          <a:prstGeom prst="rect">
            <a:avLst/>
          </a:prstGeom>
          <a:noFill/>
        </p:spPr>
        <p:txBody>
          <a:bodyPr wrap="square" anchor="t" lIns="0" rIns="0" tIns="0" bIns="0">
            <a:spAutoFit/>
          </a:bodyPr>
          <a:lstStyle/>
          <a:p>
            <a:pPr algn="l">
              <a:lnSpc>
                <a:spcPct val="115000"/>
              </a:lnSpc>
            </a:pPr>
            <a:r>
              <a:rPr sz="2700" b="1" i="0">
                <a:solidFill>
                  <a:srgbClr val="191C4A"/>
                </a:solidFill>
                <a:latin typeface="Montserrat"/>
              </a:rPr>
              <a:t>Our compliance position</a:t>
            </a:r>
          </a:p>
        </p:txBody>
      </p:sp>
      <p:sp>
        <p:nvSpPr>
          <p:cNvPr id="6" name="TextBox 5"/>
          <p:cNvSpPr txBox="1"/>
          <p:nvPr/>
        </p:nvSpPr>
        <p:spPr>
          <a:xfrm>
            <a:off x="566928" y="1700784"/>
            <a:ext cx="11057839" cy="365760"/>
          </a:xfrm>
          <a:prstGeom prst="rect">
            <a:avLst/>
          </a:prstGeom>
          <a:noFill/>
        </p:spPr>
        <p:txBody>
          <a:bodyPr wrap="square" anchor="t" lIns="0" rIns="0" tIns="0" bIns="0">
            <a:spAutoFit/>
          </a:bodyPr>
          <a:lstStyle/>
          <a:p>
            <a:pPr algn="l">
              <a:lnSpc>
                <a:spcPct val="115000"/>
              </a:lnSpc>
            </a:pPr>
            <a:r>
              <a:rPr sz="1250" b="0" i="0">
                <a:solidFill>
                  <a:srgbClr val="6B6870"/>
                </a:solidFill>
                <a:latin typeface="Open Sans"/>
              </a:rPr>
              <a:t>The paperwork a corporate customer or a funder will check before they buy</a:t>
            </a:r>
          </a:p>
        </p:txBody>
      </p:sp>
      <p:sp>
        <p:nvSpPr>
          <p:cNvPr id="7" name="TextBox 6"/>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8" name="TextBox 7"/>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13</a:t>
            </a:r>
          </a:p>
        </p:txBody>
      </p:sp>
      <p:sp>
        <p:nvSpPr>
          <p:cNvPr id="9" name="Rectangle 8"/>
          <p:cNvSpPr/>
          <p:nvPr/>
        </p:nvSpPr>
        <p:spPr>
          <a:xfrm>
            <a:off x="566928" y="2212848"/>
            <a:ext cx="11057839" cy="329184"/>
          </a:xfrm>
          <a:prstGeom prst="rect">
            <a:avLst/>
          </a:prstGeom>
          <a:solidFill>
            <a:srgbClr val="191C4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0" name="TextBox 9"/>
          <p:cNvSpPr txBox="1"/>
          <p:nvPr/>
        </p:nvSpPr>
        <p:spPr>
          <a:xfrm>
            <a:off x="649224" y="2267712"/>
            <a:ext cx="1604662" cy="329184"/>
          </a:xfrm>
          <a:prstGeom prst="rect">
            <a:avLst/>
          </a:prstGeom>
          <a:noFill/>
        </p:spPr>
        <p:txBody>
          <a:bodyPr wrap="square" lIns="0" tIns="0">
            <a:spAutoFit/>
          </a:bodyPr>
          <a:lstStyle/>
          <a:p>
            <a:r>
              <a:rPr sz="900" b="1" i="0">
                <a:solidFill>
                  <a:srgbClr val="FFFFFF"/>
                </a:solidFill>
                <a:latin typeface="Montserrat"/>
              </a:rPr>
              <a:t>ITEM</a:t>
            </a:r>
          </a:p>
        </p:txBody>
      </p:sp>
      <p:sp>
        <p:nvSpPr>
          <p:cNvPr id="11" name="TextBox 10"/>
          <p:cNvSpPr txBox="1"/>
          <p:nvPr/>
        </p:nvSpPr>
        <p:spPr>
          <a:xfrm>
            <a:off x="2418478" y="2267712"/>
            <a:ext cx="3152759" cy="329184"/>
          </a:xfrm>
          <a:prstGeom prst="rect">
            <a:avLst/>
          </a:prstGeom>
          <a:noFill/>
        </p:spPr>
        <p:txBody>
          <a:bodyPr wrap="square" lIns="0" tIns="0">
            <a:spAutoFit/>
          </a:bodyPr>
          <a:lstStyle/>
          <a:p>
            <a:r>
              <a:rPr sz="900" b="1" i="0">
                <a:solidFill>
                  <a:srgbClr val="FFFFFF"/>
                </a:solidFill>
                <a:latin typeface="Montserrat"/>
              </a:rPr>
              <a:t>OUR POSITION</a:t>
            </a:r>
          </a:p>
        </p:txBody>
      </p:sp>
      <p:sp>
        <p:nvSpPr>
          <p:cNvPr id="12" name="TextBox 11"/>
          <p:cNvSpPr txBox="1"/>
          <p:nvPr/>
        </p:nvSpPr>
        <p:spPr>
          <a:xfrm>
            <a:off x="5735830" y="2267712"/>
            <a:ext cx="3816230" cy="329184"/>
          </a:xfrm>
          <a:prstGeom prst="rect">
            <a:avLst/>
          </a:prstGeom>
          <a:noFill/>
        </p:spPr>
        <p:txBody>
          <a:bodyPr wrap="square" lIns="0" tIns="0">
            <a:spAutoFit/>
          </a:bodyPr>
          <a:lstStyle/>
          <a:p>
            <a:r>
              <a:rPr sz="900" b="1" i="0">
                <a:solidFill>
                  <a:srgbClr val="FFFFFF"/>
                </a:solidFill>
                <a:latin typeface="Montserrat"/>
              </a:rPr>
              <a:t>PROOF WE HOLD</a:t>
            </a:r>
          </a:p>
        </p:txBody>
      </p:sp>
      <p:sp>
        <p:nvSpPr>
          <p:cNvPr id="13" name="TextBox 12"/>
          <p:cNvSpPr txBox="1"/>
          <p:nvPr/>
        </p:nvSpPr>
        <p:spPr>
          <a:xfrm>
            <a:off x="9716652" y="2267712"/>
            <a:ext cx="1825819" cy="329184"/>
          </a:xfrm>
          <a:prstGeom prst="rect">
            <a:avLst/>
          </a:prstGeom>
          <a:noFill/>
        </p:spPr>
        <p:txBody>
          <a:bodyPr wrap="square" lIns="0" tIns="0">
            <a:spAutoFit/>
          </a:bodyPr>
          <a:lstStyle/>
          <a:p>
            <a:r>
              <a:rPr sz="900" b="1" i="0">
                <a:solidFill>
                  <a:srgbClr val="FFFFFF"/>
                </a:solidFill>
                <a:latin typeface="Montserrat"/>
              </a:rPr>
              <a:t>VALID TO</a:t>
            </a:r>
          </a:p>
        </p:txBody>
      </p:sp>
      <p:sp>
        <p:nvSpPr>
          <p:cNvPr id="14" name="TextBox 13"/>
          <p:cNvSpPr txBox="1"/>
          <p:nvPr/>
        </p:nvSpPr>
        <p:spPr>
          <a:xfrm>
            <a:off x="649224" y="2587751"/>
            <a:ext cx="1604662" cy="384048"/>
          </a:xfrm>
          <a:prstGeom prst="rect">
            <a:avLst/>
          </a:prstGeom>
          <a:noFill/>
        </p:spPr>
        <p:txBody>
          <a:bodyPr wrap="square" lIns="0" tIns="0">
            <a:spAutoFit/>
          </a:bodyPr>
          <a:lstStyle/>
          <a:p>
            <a:r>
              <a:rPr sz="1050" b="1" i="0">
                <a:solidFill>
                  <a:srgbClr val="191C4A"/>
                </a:solidFill>
                <a:latin typeface="Open Sans"/>
              </a:rPr>
              <a:t>B-BBEE status</a:t>
            </a:r>
          </a:p>
        </p:txBody>
      </p:sp>
      <p:sp>
        <p:nvSpPr>
          <p:cNvPr id="15" name="TextBox 14"/>
          <p:cNvSpPr txBox="1"/>
          <p:nvPr/>
        </p:nvSpPr>
        <p:spPr>
          <a:xfrm>
            <a:off x="2418478" y="2587751"/>
            <a:ext cx="3152759" cy="384048"/>
          </a:xfrm>
          <a:prstGeom prst="rect">
            <a:avLst/>
          </a:prstGeom>
          <a:noFill/>
        </p:spPr>
        <p:txBody>
          <a:bodyPr wrap="square" lIns="0" tIns="0">
            <a:spAutoFit/>
          </a:bodyPr>
          <a:lstStyle/>
          <a:p>
            <a:r>
              <a:rPr sz="1050" b="0" i="0">
                <a:solidFill>
                  <a:srgbClr val="21759B"/>
                </a:solidFill>
                <a:latin typeface="Open Sans"/>
              </a:rPr>
              <a:t>[Level X, EME or QSE]</a:t>
            </a:r>
          </a:p>
        </p:txBody>
      </p:sp>
      <p:sp>
        <p:nvSpPr>
          <p:cNvPr id="16" name="TextBox 15"/>
          <p:cNvSpPr txBox="1"/>
          <p:nvPr/>
        </p:nvSpPr>
        <p:spPr>
          <a:xfrm>
            <a:off x="5735830" y="2587751"/>
            <a:ext cx="3816230" cy="384048"/>
          </a:xfrm>
          <a:prstGeom prst="rect">
            <a:avLst/>
          </a:prstGeom>
          <a:noFill/>
        </p:spPr>
        <p:txBody>
          <a:bodyPr wrap="square" lIns="0" tIns="0">
            <a:spAutoFit/>
          </a:bodyPr>
          <a:lstStyle/>
          <a:p>
            <a:r>
              <a:rPr sz="1050" b="0" i="0">
                <a:solidFill>
                  <a:srgbClr val="21759B"/>
                </a:solidFill>
                <a:latin typeface="Open Sans"/>
              </a:rPr>
              <a:t>[Sworn affidavit or the free CIPC certificate]</a:t>
            </a:r>
          </a:p>
        </p:txBody>
      </p:sp>
      <p:sp>
        <p:nvSpPr>
          <p:cNvPr id="17" name="TextBox 16"/>
          <p:cNvSpPr txBox="1"/>
          <p:nvPr/>
        </p:nvSpPr>
        <p:spPr>
          <a:xfrm>
            <a:off x="9716652" y="2587751"/>
            <a:ext cx="1825819" cy="384048"/>
          </a:xfrm>
          <a:prstGeom prst="rect">
            <a:avLst/>
          </a:prstGeom>
          <a:noFill/>
        </p:spPr>
        <p:txBody>
          <a:bodyPr wrap="square" lIns="0" tIns="0">
            <a:spAutoFit/>
          </a:bodyPr>
          <a:lstStyle/>
          <a:p>
            <a:r>
              <a:rPr sz="1050" b="0" i="0">
                <a:solidFill>
                  <a:srgbClr val="21759B"/>
                </a:solidFill>
                <a:latin typeface="Open Sans"/>
              </a:rPr>
              <a:t>[DD Month YYYY]</a:t>
            </a:r>
          </a:p>
        </p:txBody>
      </p:sp>
      <p:sp>
        <p:nvSpPr>
          <p:cNvPr id="18" name="Rectangle 17"/>
          <p:cNvSpPr/>
          <p:nvPr/>
        </p:nvSpPr>
        <p:spPr>
          <a:xfrm>
            <a:off x="566928" y="2926079"/>
            <a:ext cx="11057839" cy="384048"/>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9" name="TextBox 18"/>
          <p:cNvSpPr txBox="1"/>
          <p:nvPr/>
        </p:nvSpPr>
        <p:spPr>
          <a:xfrm>
            <a:off x="649224" y="2971799"/>
            <a:ext cx="1604662" cy="384048"/>
          </a:xfrm>
          <a:prstGeom prst="rect">
            <a:avLst/>
          </a:prstGeom>
          <a:noFill/>
        </p:spPr>
        <p:txBody>
          <a:bodyPr wrap="square" lIns="0" tIns="0">
            <a:spAutoFit/>
          </a:bodyPr>
          <a:lstStyle/>
          <a:p>
            <a:r>
              <a:rPr sz="1050" b="1" i="0">
                <a:solidFill>
                  <a:srgbClr val="191C4A"/>
                </a:solidFill>
                <a:latin typeface="Open Sans"/>
              </a:rPr>
              <a:t>Black ownership</a:t>
            </a:r>
          </a:p>
        </p:txBody>
      </p:sp>
      <p:sp>
        <p:nvSpPr>
          <p:cNvPr id="20" name="TextBox 19"/>
          <p:cNvSpPr txBox="1"/>
          <p:nvPr/>
        </p:nvSpPr>
        <p:spPr>
          <a:xfrm>
            <a:off x="2418478" y="2971799"/>
            <a:ext cx="3152759" cy="384048"/>
          </a:xfrm>
          <a:prstGeom prst="rect">
            <a:avLst/>
          </a:prstGeom>
          <a:noFill/>
        </p:spPr>
        <p:txBody>
          <a:bodyPr wrap="square" lIns="0" tIns="0">
            <a:spAutoFit/>
          </a:bodyPr>
          <a:lstStyle/>
          <a:p>
            <a:r>
              <a:rPr sz="1050" b="0" i="0">
                <a:solidFill>
                  <a:srgbClr val="21759B"/>
                </a:solidFill>
                <a:latin typeface="Open Sans"/>
              </a:rPr>
              <a:t>[XX]</a:t>
            </a:r>
            <a:r>
              <a:rPr sz="1050" b="0" i="0">
                <a:solidFill>
                  <a:srgbClr val="191C4A"/>
                </a:solidFill>
                <a:latin typeface="Open Sans"/>
              </a:rPr>
              <a:t> percent</a:t>
            </a:r>
          </a:p>
        </p:txBody>
      </p:sp>
      <p:sp>
        <p:nvSpPr>
          <p:cNvPr id="21" name="TextBox 20"/>
          <p:cNvSpPr txBox="1"/>
          <p:nvPr/>
        </p:nvSpPr>
        <p:spPr>
          <a:xfrm>
            <a:off x="5735830" y="2971799"/>
            <a:ext cx="3816230" cy="384048"/>
          </a:xfrm>
          <a:prstGeom prst="rect">
            <a:avLst/>
          </a:prstGeom>
          <a:noFill/>
        </p:spPr>
        <p:txBody>
          <a:bodyPr wrap="square" lIns="0" tIns="0">
            <a:spAutoFit/>
          </a:bodyPr>
          <a:lstStyle/>
          <a:p>
            <a:r>
              <a:rPr sz="1050" b="0" i="0">
                <a:solidFill>
                  <a:srgbClr val="21759B"/>
                </a:solidFill>
                <a:latin typeface="Open Sans"/>
              </a:rPr>
              <a:t>[Share register and affidavit]</a:t>
            </a:r>
          </a:p>
        </p:txBody>
      </p:sp>
      <p:sp>
        <p:nvSpPr>
          <p:cNvPr id="22" name="TextBox 21"/>
          <p:cNvSpPr txBox="1"/>
          <p:nvPr/>
        </p:nvSpPr>
        <p:spPr>
          <a:xfrm>
            <a:off x="9716652" y="2971799"/>
            <a:ext cx="1825819" cy="384048"/>
          </a:xfrm>
          <a:prstGeom prst="rect">
            <a:avLst/>
          </a:prstGeom>
          <a:noFill/>
        </p:spPr>
        <p:txBody>
          <a:bodyPr wrap="square" lIns="0" tIns="0">
            <a:spAutoFit/>
          </a:bodyPr>
          <a:lstStyle/>
          <a:p>
            <a:r>
              <a:rPr sz="1050" b="0" i="0">
                <a:solidFill>
                  <a:srgbClr val="21759B"/>
                </a:solidFill>
                <a:latin typeface="Open Sans"/>
              </a:rPr>
              <a:t>[Ongoing]</a:t>
            </a:r>
          </a:p>
        </p:txBody>
      </p:sp>
      <p:sp>
        <p:nvSpPr>
          <p:cNvPr id="23" name="TextBox 22"/>
          <p:cNvSpPr txBox="1"/>
          <p:nvPr/>
        </p:nvSpPr>
        <p:spPr>
          <a:xfrm>
            <a:off x="649224" y="3355847"/>
            <a:ext cx="1604662" cy="384048"/>
          </a:xfrm>
          <a:prstGeom prst="rect">
            <a:avLst/>
          </a:prstGeom>
          <a:noFill/>
        </p:spPr>
        <p:txBody>
          <a:bodyPr wrap="square" lIns="0" tIns="0">
            <a:spAutoFit/>
          </a:bodyPr>
          <a:lstStyle/>
          <a:p>
            <a:r>
              <a:rPr sz="1050" b="1" i="0">
                <a:solidFill>
                  <a:srgbClr val="191C4A"/>
                </a:solidFill>
                <a:latin typeface="Open Sans"/>
              </a:rPr>
              <a:t>CIPC</a:t>
            </a:r>
          </a:p>
        </p:txBody>
      </p:sp>
      <p:sp>
        <p:nvSpPr>
          <p:cNvPr id="24" name="TextBox 23"/>
          <p:cNvSpPr txBox="1"/>
          <p:nvPr/>
        </p:nvSpPr>
        <p:spPr>
          <a:xfrm>
            <a:off x="2418478" y="3355847"/>
            <a:ext cx="3152759" cy="384048"/>
          </a:xfrm>
          <a:prstGeom prst="rect">
            <a:avLst/>
          </a:prstGeom>
          <a:noFill/>
        </p:spPr>
        <p:txBody>
          <a:bodyPr wrap="square" lIns="0" tIns="0">
            <a:spAutoFit/>
          </a:bodyPr>
          <a:lstStyle/>
          <a:p>
            <a:r>
              <a:rPr sz="1050" b="0" i="0">
                <a:solidFill>
                  <a:srgbClr val="21759B"/>
                </a:solidFill>
                <a:latin typeface="Open Sans"/>
              </a:rPr>
              <a:t>[Annual return and beneficial ownership filed]</a:t>
            </a:r>
          </a:p>
        </p:txBody>
      </p:sp>
      <p:sp>
        <p:nvSpPr>
          <p:cNvPr id="25" name="TextBox 24"/>
          <p:cNvSpPr txBox="1"/>
          <p:nvPr/>
        </p:nvSpPr>
        <p:spPr>
          <a:xfrm>
            <a:off x="5735830" y="3355847"/>
            <a:ext cx="3816230" cy="384048"/>
          </a:xfrm>
          <a:prstGeom prst="rect">
            <a:avLst/>
          </a:prstGeom>
          <a:noFill/>
        </p:spPr>
        <p:txBody>
          <a:bodyPr wrap="square" lIns="0" tIns="0">
            <a:spAutoFit/>
          </a:bodyPr>
          <a:lstStyle/>
          <a:p>
            <a:r>
              <a:rPr sz="1050" b="0" i="0">
                <a:solidFill>
                  <a:srgbClr val="21759B"/>
                </a:solidFill>
                <a:latin typeface="Open Sans"/>
              </a:rPr>
              <a:t>[Disclosure certificate]</a:t>
            </a:r>
          </a:p>
        </p:txBody>
      </p:sp>
      <p:sp>
        <p:nvSpPr>
          <p:cNvPr id="26" name="TextBox 25"/>
          <p:cNvSpPr txBox="1"/>
          <p:nvPr/>
        </p:nvSpPr>
        <p:spPr>
          <a:xfrm>
            <a:off x="9716652" y="3355847"/>
            <a:ext cx="1825819" cy="384048"/>
          </a:xfrm>
          <a:prstGeom prst="rect">
            <a:avLst/>
          </a:prstGeom>
          <a:noFill/>
        </p:spPr>
        <p:txBody>
          <a:bodyPr wrap="square" lIns="0" tIns="0">
            <a:spAutoFit/>
          </a:bodyPr>
          <a:lstStyle/>
          <a:p>
            <a:r>
              <a:rPr sz="1050" b="0" i="0">
                <a:solidFill>
                  <a:srgbClr val="21759B"/>
                </a:solidFill>
                <a:latin typeface="Open Sans"/>
              </a:rPr>
              <a:t>[DD Month YYYY]</a:t>
            </a:r>
          </a:p>
        </p:txBody>
      </p:sp>
      <p:sp>
        <p:nvSpPr>
          <p:cNvPr id="27" name="Rectangle 26"/>
          <p:cNvSpPr/>
          <p:nvPr/>
        </p:nvSpPr>
        <p:spPr>
          <a:xfrm>
            <a:off x="566928" y="3694176"/>
            <a:ext cx="11057839" cy="384048"/>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28" name="TextBox 27"/>
          <p:cNvSpPr txBox="1"/>
          <p:nvPr/>
        </p:nvSpPr>
        <p:spPr>
          <a:xfrm>
            <a:off x="649224" y="3739896"/>
            <a:ext cx="1604662" cy="384048"/>
          </a:xfrm>
          <a:prstGeom prst="rect">
            <a:avLst/>
          </a:prstGeom>
          <a:noFill/>
        </p:spPr>
        <p:txBody>
          <a:bodyPr wrap="square" lIns="0" tIns="0">
            <a:spAutoFit/>
          </a:bodyPr>
          <a:lstStyle/>
          <a:p>
            <a:r>
              <a:rPr sz="1050" b="1" i="0">
                <a:solidFill>
                  <a:srgbClr val="191C4A"/>
                </a:solidFill>
                <a:latin typeface="Open Sans"/>
              </a:rPr>
              <a:t>Tax</a:t>
            </a:r>
          </a:p>
        </p:txBody>
      </p:sp>
      <p:sp>
        <p:nvSpPr>
          <p:cNvPr id="29" name="TextBox 28"/>
          <p:cNvSpPr txBox="1"/>
          <p:nvPr/>
        </p:nvSpPr>
        <p:spPr>
          <a:xfrm>
            <a:off x="2418478" y="3739896"/>
            <a:ext cx="3152759" cy="384048"/>
          </a:xfrm>
          <a:prstGeom prst="rect">
            <a:avLst/>
          </a:prstGeom>
          <a:noFill/>
        </p:spPr>
        <p:txBody>
          <a:bodyPr wrap="square" lIns="0" tIns="0">
            <a:spAutoFit/>
          </a:bodyPr>
          <a:lstStyle/>
          <a:p>
            <a:r>
              <a:rPr sz="1050" b="0" i="0">
                <a:solidFill>
                  <a:srgbClr val="21759B"/>
                </a:solidFill>
                <a:latin typeface="Open Sans"/>
              </a:rPr>
              <a:t>[Compliant]</a:t>
            </a:r>
          </a:p>
        </p:txBody>
      </p:sp>
      <p:sp>
        <p:nvSpPr>
          <p:cNvPr id="30" name="TextBox 29"/>
          <p:cNvSpPr txBox="1"/>
          <p:nvPr/>
        </p:nvSpPr>
        <p:spPr>
          <a:xfrm>
            <a:off x="5735830" y="3739896"/>
            <a:ext cx="3816230" cy="384048"/>
          </a:xfrm>
          <a:prstGeom prst="rect">
            <a:avLst/>
          </a:prstGeom>
          <a:noFill/>
        </p:spPr>
        <p:txBody>
          <a:bodyPr wrap="square" lIns="0" tIns="0">
            <a:spAutoFit/>
          </a:bodyPr>
          <a:lstStyle/>
          <a:p>
            <a:r>
              <a:rPr sz="1050" b="0" i="0">
                <a:solidFill>
                  <a:srgbClr val="21759B"/>
                </a:solidFill>
                <a:latin typeface="Open Sans"/>
              </a:rPr>
              <a:t>[Tax Compliance Status PIN from eFiling]</a:t>
            </a:r>
          </a:p>
        </p:txBody>
      </p:sp>
      <p:sp>
        <p:nvSpPr>
          <p:cNvPr id="31" name="TextBox 30"/>
          <p:cNvSpPr txBox="1"/>
          <p:nvPr/>
        </p:nvSpPr>
        <p:spPr>
          <a:xfrm>
            <a:off x="9716652" y="3739896"/>
            <a:ext cx="1825819" cy="384048"/>
          </a:xfrm>
          <a:prstGeom prst="rect">
            <a:avLst/>
          </a:prstGeom>
          <a:noFill/>
        </p:spPr>
        <p:txBody>
          <a:bodyPr wrap="square" lIns="0" tIns="0">
            <a:spAutoFit/>
          </a:bodyPr>
          <a:lstStyle/>
          <a:p>
            <a:r>
              <a:rPr sz="1050" b="0" i="0">
                <a:solidFill>
                  <a:srgbClr val="21759B"/>
                </a:solidFill>
                <a:latin typeface="Open Sans"/>
              </a:rPr>
              <a:t>[Checked live]</a:t>
            </a:r>
          </a:p>
        </p:txBody>
      </p:sp>
      <p:sp>
        <p:nvSpPr>
          <p:cNvPr id="32" name="TextBox 31"/>
          <p:cNvSpPr txBox="1"/>
          <p:nvPr/>
        </p:nvSpPr>
        <p:spPr>
          <a:xfrm>
            <a:off x="649224" y="4123944"/>
            <a:ext cx="1604662" cy="384048"/>
          </a:xfrm>
          <a:prstGeom prst="rect">
            <a:avLst/>
          </a:prstGeom>
          <a:noFill/>
        </p:spPr>
        <p:txBody>
          <a:bodyPr wrap="square" lIns="0" tIns="0">
            <a:spAutoFit/>
          </a:bodyPr>
          <a:lstStyle/>
          <a:p>
            <a:r>
              <a:rPr sz="1050" b="1" i="0">
                <a:solidFill>
                  <a:srgbClr val="191C4A"/>
                </a:solidFill>
                <a:latin typeface="Open Sans"/>
              </a:rPr>
              <a:t>VAT</a:t>
            </a:r>
          </a:p>
        </p:txBody>
      </p:sp>
      <p:sp>
        <p:nvSpPr>
          <p:cNvPr id="33" name="TextBox 32"/>
          <p:cNvSpPr txBox="1"/>
          <p:nvPr/>
        </p:nvSpPr>
        <p:spPr>
          <a:xfrm>
            <a:off x="2418478" y="4123944"/>
            <a:ext cx="3152759" cy="384048"/>
          </a:xfrm>
          <a:prstGeom prst="rect">
            <a:avLst/>
          </a:prstGeom>
          <a:noFill/>
        </p:spPr>
        <p:txBody>
          <a:bodyPr wrap="square" lIns="0" tIns="0">
            <a:spAutoFit/>
          </a:bodyPr>
          <a:lstStyle/>
          <a:p>
            <a:r>
              <a:rPr sz="1050" b="0" i="0">
                <a:solidFill>
                  <a:srgbClr val="21759B"/>
                </a:solidFill>
                <a:latin typeface="Open Sans"/>
              </a:rPr>
              <a:t>[Registered or below the threshold]</a:t>
            </a:r>
          </a:p>
        </p:txBody>
      </p:sp>
      <p:sp>
        <p:nvSpPr>
          <p:cNvPr id="34" name="TextBox 33"/>
          <p:cNvSpPr txBox="1"/>
          <p:nvPr/>
        </p:nvSpPr>
        <p:spPr>
          <a:xfrm>
            <a:off x="5735830" y="4123944"/>
            <a:ext cx="3816230" cy="384048"/>
          </a:xfrm>
          <a:prstGeom prst="rect">
            <a:avLst/>
          </a:prstGeom>
          <a:noFill/>
        </p:spPr>
        <p:txBody>
          <a:bodyPr wrap="square" lIns="0" tIns="0">
            <a:spAutoFit/>
          </a:bodyPr>
          <a:lstStyle/>
          <a:p>
            <a:r>
              <a:rPr sz="1050" b="0" i="0">
                <a:solidFill>
                  <a:srgbClr val="21759B"/>
                </a:solidFill>
                <a:latin typeface="Open Sans"/>
              </a:rPr>
              <a:t>[VAT number]</a:t>
            </a:r>
          </a:p>
        </p:txBody>
      </p:sp>
      <p:sp>
        <p:nvSpPr>
          <p:cNvPr id="35" name="TextBox 34"/>
          <p:cNvSpPr txBox="1"/>
          <p:nvPr/>
        </p:nvSpPr>
        <p:spPr>
          <a:xfrm>
            <a:off x="9716652" y="4123944"/>
            <a:ext cx="1825819" cy="384048"/>
          </a:xfrm>
          <a:prstGeom prst="rect">
            <a:avLst/>
          </a:prstGeom>
          <a:noFill/>
        </p:spPr>
        <p:txBody>
          <a:bodyPr wrap="square" lIns="0" tIns="0">
            <a:spAutoFit/>
          </a:bodyPr>
          <a:lstStyle/>
          <a:p>
            <a:r>
              <a:rPr sz="1050" b="0" i="0">
                <a:solidFill>
                  <a:srgbClr val="21759B"/>
                </a:solidFill>
                <a:latin typeface="Open Sans"/>
              </a:rPr>
              <a:t>[Ongoing]</a:t>
            </a:r>
          </a:p>
        </p:txBody>
      </p:sp>
      <p:sp>
        <p:nvSpPr>
          <p:cNvPr id="36" name="Rectangle 35"/>
          <p:cNvSpPr/>
          <p:nvPr/>
        </p:nvSpPr>
        <p:spPr>
          <a:xfrm>
            <a:off x="566928" y="4462272"/>
            <a:ext cx="11057839" cy="384048"/>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37" name="TextBox 36"/>
          <p:cNvSpPr txBox="1"/>
          <p:nvPr/>
        </p:nvSpPr>
        <p:spPr>
          <a:xfrm>
            <a:off x="649224" y="4507992"/>
            <a:ext cx="1604662" cy="384048"/>
          </a:xfrm>
          <a:prstGeom prst="rect">
            <a:avLst/>
          </a:prstGeom>
          <a:noFill/>
        </p:spPr>
        <p:txBody>
          <a:bodyPr wrap="square" lIns="0" tIns="0">
            <a:spAutoFit/>
          </a:bodyPr>
          <a:lstStyle/>
          <a:p>
            <a:r>
              <a:rPr sz="1050" b="1" i="0">
                <a:solidFill>
                  <a:srgbClr val="191C4A"/>
                </a:solidFill>
                <a:latin typeface="Open Sans"/>
              </a:rPr>
              <a:t>COIDA</a:t>
            </a:r>
          </a:p>
        </p:txBody>
      </p:sp>
      <p:sp>
        <p:nvSpPr>
          <p:cNvPr id="38" name="TextBox 37"/>
          <p:cNvSpPr txBox="1"/>
          <p:nvPr/>
        </p:nvSpPr>
        <p:spPr>
          <a:xfrm>
            <a:off x="2418478" y="4507992"/>
            <a:ext cx="3152759" cy="384048"/>
          </a:xfrm>
          <a:prstGeom prst="rect">
            <a:avLst/>
          </a:prstGeom>
          <a:noFill/>
        </p:spPr>
        <p:txBody>
          <a:bodyPr wrap="square" lIns="0" tIns="0">
            <a:spAutoFit/>
          </a:bodyPr>
          <a:lstStyle/>
          <a:p>
            <a:r>
              <a:rPr sz="1050" b="0" i="0">
                <a:solidFill>
                  <a:srgbClr val="21759B"/>
                </a:solidFill>
                <a:latin typeface="Open Sans"/>
              </a:rPr>
              <a:t>[Registered with the Compensation Fund]</a:t>
            </a:r>
          </a:p>
        </p:txBody>
      </p:sp>
      <p:sp>
        <p:nvSpPr>
          <p:cNvPr id="39" name="TextBox 38"/>
          <p:cNvSpPr txBox="1"/>
          <p:nvPr/>
        </p:nvSpPr>
        <p:spPr>
          <a:xfrm>
            <a:off x="5735830" y="4507992"/>
            <a:ext cx="3816230" cy="384048"/>
          </a:xfrm>
          <a:prstGeom prst="rect">
            <a:avLst/>
          </a:prstGeom>
          <a:noFill/>
        </p:spPr>
        <p:txBody>
          <a:bodyPr wrap="square" lIns="0" tIns="0">
            <a:spAutoFit/>
          </a:bodyPr>
          <a:lstStyle/>
          <a:p>
            <a:r>
              <a:rPr sz="1050" b="0" i="0">
                <a:solidFill>
                  <a:srgbClr val="21759B"/>
                </a:solidFill>
                <a:latin typeface="Open Sans"/>
              </a:rPr>
              <a:t>[Letter of good standing]</a:t>
            </a:r>
          </a:p>
        </p:txBody>
      </p:sp>
      <p:sp>
        <p:nvSpPr>
          <p:cNvPr id="40" name="TextBox 39"/>
          <p:cNvSpPr txBox="1"/>
          <p:nvPr/>
        </p:nvSpPr>
        <p:spPr>
          <a:xfrm>
            <a:off x="9716652" y="4507992"/>
            <a:ext cx="1825819" cy="384048"/>
          </a:xfrm>
          <a:prstGeom prst="rect">
            <a:avLst/>
          </a:prstGeom>
          <a:noFill/>
        </p:spPr>
        <p:txBody>
          <a:bodyPr wrap="square" lIns="0" tIns="0">
            <a:spAutoFit/>
          </a:bodyPr>
          <a:lstStyle/>
          <a:p>
            <a:r>
              <a:rPr sz="1050" b="0" i="0">
                <a:solidFill>
                  <a:srgbClr val="21759B"/>
                </a:solidFill>
                <a:latin typeface="Open Sans"/>
              </a:rPr>
              <a:t>[DD Month YYYY]</a:t>
            </a:r>
          </a:p>
        </p:txBody>
      </p:sp>
      <p:sp>
        <p:nvSpPr>
          <p:cNvPr id="41" name="TextBox 40"/>
          <p:cNvSpPr txBox="1"/>
          <p:nvPr/>
        </p:nvSpPr>
        <p:spPr>
          <a:xfrm>
            <a:off x="649224" y="4892040"/>
            <a:ext cx="1604662" cy="384048"/>
          </a:xfrm>
          <a:prstGeom prst="rect">
            <a:avLst/>
          </a:prstGeom>
          <a:noFill/>
        </p:spPr>
        <p:txBody>
          <a:bodyPr wrap="square" lIns="0" tIns="0">
            <a:spAutoFit/>
          </a:bodyPr>
          <a:lstStyle/>
          <a:p>
            <a:r>
              <a:rPr sz="1050" b="1" i="0">
                <a:solidFill>
                  <a:srgbClr val="191C4A"/>
                </a:solidFill>
                <a:latin typeface="Open Sans"/>
              </a:rPr>
              <a:t>Sector</a:t>
            </a:r>
          </a:p>
        </p:txBody>
      </p:sp>
      <p:sp>
        <p:nvSpPr>
          <p:cNvPr id="42" name="TextBox 41"/>
          <p:cNvSpPr txBox="1"/>
          <p:nvPr/>
        </p:nvSpPr>
        <p:spPr>
          <a:xfrm>
            <a:off x="2418478" y="4892040"/>
            <a:ext cx="3152759" cy="384048"/>
          </a:xfrm>
          <a:prstGeom prst="rect">
            <a:avLst/>
          </a:prstGeom>
          <a:noFill/>
        </p:spPr>
        <p:txBody>
          <a:bodyPr wrap="square" lIns="0" tIns="0">
            <a:spAutoFit/>
          </a:bodyPr>
          <a:lstStyle/>
          <a:p>
            <a:r>
              <a:rPr sz="1050" b="0" i="0">
                <a:solidFill>
                  <a:srgbClr val="21759B"/>
                </a:solidFill>
                <a:latin typeface="Open Sans"/>
              </a:rPr>
              <a:t>[CIDB grading, NHBRC or licence]</a:t>
            </a:r>
          </a:p>
        </p:txBody>
      </p:sp>
      <p:sp>
        <p:nvSpPr>
          <p:cNvPr id="43" name="TextBox 42"/>
          <p:cNvSpPr txBox="1"/>
          <p:nvPr/>
        </p:nvSpPr>
        <p:spPr>
          <a:xfrm>
            <a:off x="5735830" y="4892040"/>
            <a:ext cx="3816230" cy="384048"/>
          </a:xfrm>
          <a:prstGeom prst="rect">
            <a:avLst/>
          </a:prstGeom>
          <a:noFill/>
        </p:spPr>
        <p:txBody>
          <a:bodyPr wrap="square" lIns="0" tIns="0">
            <a:spAutoFit/>
          </a:bodyPr>
          <a:lstStyle/>
          <a:p>
            <a:r>
              <a:rPr sz="1050" b="0" i="0">
                <a:solidFill>
                  <a:srgbClr val="21759B"/>
                </a:solidFill>
                <a:latin typeface="Open Sans"/>
              </a:rPr>
              <a:t>[Certificate]</a:t>
            </a:r>
          </a:p>
        </p:txBody>
      </p:sp>
      <p:sp>
        <p:nvSpPr>
          <p:cNvPr id="44" name="TextBox 43"/>
          <p:cNvSpPr txBox="1"/>
          <p:nvPr/>
        </p:nvSpPr>
        <p:spPr>
          <a:xfrm>
            <a:off x="9716652" y="4892040"/>
            <a:ext cx="1825819" cy="384048"/>
          </a:xfrm>
          <a:prstGeom prst="rect">
            <a:avLst/>
          </a:prstGeom>
          <a:noFill/>
        </p:spPr>
        <p:txBody>
          <a:bodyPr wrap="square" lIns="0" tIns="0">
            <a:spAutoFit/>
          </a:bodyPr>
          <a:lstStyle/>
          <a:p>
            <a:r>
              <a:rPr sz="1050" b="0" i="0">
                <a:solidFill>
                  <a:srgbClr val="21759B"/>
                </a:solidFill>
                <a:latin typeface="Open Sans"/>
              </a:rPr>
              <a:t>[DD Month YYYY]</a:t>
            </a:r>
          </a:p>
        </p:txBody>
      </p:sp>
      <p:sp>
        <p:nvSpPr>
          <p:cNvPr id="45" name="Rectangle 44"/>
          <p:cNvSpPr/>
          <p:nvPr/>
        </p:nvSpPr>
        <p:spPr>
          <a:xfrm>
            <a:off x="566928" y="5230368"/>
            <a:ext cx="11057839" cy="384048"/>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46" name="TextBox 45"/>
          <p:cNvSpPr txBox="1"/>
          <p:nvPr/>
        </p:nvSpPr>
        <p:spPr>
          <a:xfrm>
            <a:off x="649224" y="5276088"/>
            <a:ext cx="1604662" cy="384048"/>
          </a:xfrm>
          <a:prstGeom prst="rect">
            <a:avLst/>
          </a:prstGeom>
          <a:noFill/>
        </p:spPr>
        <p:txBody>
          <a:bodyPr wrap="square" lIns="0" tIns="0">
            <a:spAutoFit/>
          </a:bodyPr>
          <a:lstStyle/>
          <a:p>
            <a:r>
              <a:rPr sz="1050" b="1" i="0">
                <a:solidFill>
                  <a:srgbClr val="191C4A"/>
                </a:solidFill>
                <a:latin typeface="Open Sans"/>
              </a:rPr>
              <a:t>Insurance</a:t>
            </a:r>
          </a:p>
        </p:txBody>
      </p:sp>
      <p:sp>
        <p:nvSpPr>
          <p:cNvPr id="47" name="TextBox 46"/>
          <p:cNvSpPr txBox="1"/>
          <p:nvPr/>
        </p:nvSpPr>
        <p:spPr>
          <a:xfrm>
            <a:off x="2418478" y="5276088"/>
            <a:ext cx="3152759" cy="384048"/>
          </a:xfrm>
          <a:prstGeom prst="rect">
            <a:avLst/>
          </a:prstGeom>
          <a:noFill/>
        </p:spPr>
        <p:txBody>
          <a:bodyPr wrap="square" lIns="0" tIns="0">
            <a:spAutoFit/>
          </a:bodyPr>
          <a:lstStyle/>
          <a:p>
            <a:r>
              <a:rPr sz="1050" b="0" i="0">
                <a:solidFill>
                  <a:srgbClr val="21759B"/>
                </a:solidFill>
                <a:latin typeface="Open Sans"/>
              </a:rPr>
              <a:t>[Public liability and asset cover]</a:t>
            </a:r>
          </a:p>
        </p:txBody>
      </p:sp>
      <p:sp>
        <p:nvSpPr>
          <p:cNvPr id="48" name="TextBox 47"/>
          <p:cNvSpPr txBox="1"/>
          <p:nvPr/>
        </p:nvSpPr>
        <p:spPr>
          <a:xfrm>
            <a:off x="5735830" y="5276088"/>
            <a:ext cx="3816230" cy="384048"/>
          </a:xfrm>
          <a:prstGeom prst="rect">
            <a:avLst/>
          </a:prstGeom>
          <a:noFill/>
        </p:spPr>
        <p:txBody>
          <a:bodyPr wrap="square" lIns="0" tIns="0">
            <a:spAutoFit/>
          </a:bodyPr>
          <a:lstStyle/>
          <a:p>
            <a:r>
              <a:rPr sz="1050" b="0" i="0">
                <a:solidFill>
                  <a:srgbClr val="21759B"/>
                </a:solidFill>
                <a:latin typeface="Open Sans"/>
              </a:rPr>
              <a:t>[Policy schedule]</a:t>
            </a:r>
          </a:p>
        </p:txBody>
      </p:sp>
      <p:sp>
        <p:nvSpPr>
          <p:cNvPr id="49" name="TextBox 48"/>
          <p:cNvSpPr txBox="1"/>
          <p:nvPr/>
        </p:nvSpPr>
        <p:spPr>
          <a:xfrm>
            <a:off x="9716652" y="5276088"/>
            <a:ext cx="1825819" cy="384048"/>
          </a:xfrm>
          <a:prstGeom prst="rect">
            <a:avLst/>
          </a:prstGeom>
          <a:noFill/>
        </p:spPr>
        <p:txBody>
          <a:bodyPr wrap="square" lIns="0" tIns="0">
            <a:spAutoFit/>
          </a:bodyPr>
          <a:lstStyle/>
          <a:p>
            <a:r>
              <a:rPr sz="1050" b="0" i="0">
                <a:solidFill>
                  <a:srgbClr val="21759B"/>
                </a:solidFill>
                <a:latin typeface="Open Sans"/>
              </a:rPr>
              <a:t>[DD Month YYYY]</a:t>
            </a:r>
          </a:p>
        </p:txBody>
      </p:sp>
      <p:sp>
        <p:nvSpPr>
          <p:cNvPr id="50" name="Rectangle 49"/>
          <p:cNvSpPr/>
          <p:nvPr/>
        </p:nvSpPr>
        <p:spPr>
          <a:xfrm>
            <a:off x="566928" y="5833872"/>
            <a:ext cx="11057839" cy="914400"/>
          </a:xfrm>
          <a:prstGeom prst="rect">
            <a:avLst/>
          </a:prstGeom>
          <a:solidFill>
            <a:srgbClr val="E8E9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1000" b="0" i="0">
                <a:solidFill>
                  <a:srgbClr val="191C4A"/>
                </a:solidFill>
                <a:latin typeface="Open Sans"/>
              </a:rPr>
              <a:t>An Exempt Micro Enterprise, meaning total revenue of R 10 million or less, proves its B-BBEE status with a free sworn affidavit or the free CIPC certificate, valid 12 months from signature. Under 51 percent black owned is Level 4, 51 percent to 99.99 percent is Level 2, and only 100 percent black owned is Level 1. SARS no longer issues a paper tax clearance certificate: you give out a Tax Compliance Status PIN and the other party checks your status live.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8229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3" name="Rectangle 2"/>
          <p:cNvSpPr/>
          <p:nvPr/>
        </p:nvSpPr>
        <p:spPr>
          <a:xfrm>
            <a:off x="0" y="82296"/>
            <a:ext cx="502920" cy="6775704"/>
          </a:xfrm>
          <a:prstGeom prst="rect">
            <a:avLst/>
          </a:prstGeom>
          <a:solidFill>
            <a:srgbClr val="191C4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4" name="Rounded Rectangle 3"/>
          <p:cNvSpPr/>
          <p:nvPr/>
        </p:nvSpPr>
        <p:spPr>
          <a:xfrm>
            <a:off x="1143000" y="685800"/>
            <a:ext cx="2011680" cy="603504"/>
          </a:xfrm>
          <a:prstGeom prst="roundRect">
            <a:avLst/>
          </a:prstGeom>
          <a:solidFill>
            <a:srgbClr val="FFFFFF"/>
          </a:solid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950" b="0" i="1">
                <a:solidFill>
                  <a:srgbClr val="21759B"/>
                </a:solidFill>
                <a:latin typeface="Open Sans"/>
              </a:rPr>
              <a:t>[ YOUR LOGO ]</a:t>
            </a:r>
          </a:p>
        </p:txBody>
      </p:sp>
      <p:sp>
        <p:nvSpPr>
          <p:cNvPr id="5" name="TextBox 4"/>
          <p:cNvSpPr txBox="1"/>
          <p:nvPr/>
        </p:nvSpPr>
        <p:spPr>
          <a:xfrm>
            <a:off x="1143000" y="1828800"/>
            <a:ext cx="9601200" cy="822960"/>
          </a:xfrm>
          <a:prstGeom prst="rect">
            <a:avLst/>
          </a:prstGeom>
          <a:noFill/>
        </p:spPr>
        <p:txBody>
          <a:bodyPr wrap="square" anchor="t" lIns="0" rIns="0" tIns="0" bIns="0">
            <a:spAutoFit/>
          </a:bodyPr>
          <a:lstStyle/>
          <a:p>
            <a:pPr algn="l">
              <a:lnSpc>
                <a:spcPct val="115000"/>
              </a:lnSpc>
            </a:pPr>
            <a:r>
              <a:rPr sz="3800" b="1" i="0">
                <a:solidFill>
                  <a:srgbClr val="191C4A"/>
                </a:solidFill>
                <a:latin typeface="Montserrat"/>
              </a:rPr>
              <a:t>Let us talk</a:t>
            </a:r>
          </a:p>
        </p:txBody>
      </p:sp>
      <p:sp>
        <p:nvSpPr>
          <p:cNvPr id="6" name="Rectangle 5"/>
          <p:cNvSpPr/>
          <p:nvPr/>
        </p:nvSpPr>
        <p:spPr>
          <a:xfrm>
            <a:off x="1143000" y="2651760"/>
            <a:ext cx="1554480" cy="32004"/>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7" name="TextBox 6"/>
          <p:cNvSpPr txBox="1"/>
          <p:nvPr/>
        </p:nvSpPr>
        <p:spPr>
          <a:xfrm>
            <a:off x="1143000" y="2880360"/>
            <a:ext cx="9144000" cy="640080"/>
          </a:xfrm>
          <a:prstGeom prst="rect">
            <a:avLst/>
          </a:prstGeom>
          <a:noFill/>
        </p:spPr>
        <p:txBody>
          <a:bodyPr wrap="square" anchor="t" lIns="0" rIns="0" tIns="0" bIns="0">
            <a:spAutoFit/>
          </a:bodyPr>
          <a:lstStyle/>
          <a:p>
            <a:pPr algn="l">
              <a:lnSpc>
                <a:spcPct val="115000"/>
              </a:lnSpc>
            </a:pPr>
            <a:r>
              <a:rPr sz="1400" b="0" i="0">
                <a:solidFill>
                  <a:srgbClr val="21759B"/>
                </a:solidFill>
                <a:latin typeface="Open Sans"/>
              </a:rPr>
              <a:t>[The one thing you want them to do next: a site visit, a meeting, a trial order, or a term sheet.]</a:t>
            </a:r>
          </a:p>
        </p:txBody>
      </p:sp>
      <p:sp>
        <p:nvSpPr>
          <p:cNvPr id="8" name="Rectangle 7"/>
          <p:cNvSpPr/>
          <p:nvPr/>
        </p:nvSpPr>
        <p:spPr>
          <a:xfrm>
            <a:off x="1143000" y="3749039"/>
            <a:ext cx="5140299" cy="841248"/>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850" b="1" i="0">
                <a:solidFill>
                  <a:srgbClr val="191C4A"/>
                </a:solidFill>
                <a:latin typeface="Montserrat"/>
              </a:rPr>
              <a:t>NAME</a:t>
            </a:r>
          </a:p>
          <a:p>
            <a:pPr algn="l">
              <a:lnSpc>
                <a:spcPct val="112000"/>
              </a:lnSpc>
              <a:spcBef>
                <a:spcPts val="300"/>
              </a:spcBef>
            </a:pPr>
            <a:r>
              <a:rPr sz="1300" b="0" i="0">
                <a:solidFill>
                  <a:srgbClr val="21759B"/>
                </a:solidFill>
                <a:latin typeface="Open Sans"/>
              </a:rPr>
              <a:t>[Full name, designation]</a:t>
            </a:r>
          </a:p>
        </p:txBody>
      </p:sp>
      <p:sp>
        <p:nvSpPr>
          <p:cNvPr id="9" name="Rectangle 8"/>
          <p:cNvSpPr/>
          <p:nvPr/>
        </p:nvSpPr>
        <p:spPr>
          <a:xfrm>
            <a:off x="6484467" y="3749039"/>
            <a:ext cx="5140299" cy="841248"/>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850" b="1" i="0">
                <a:solidFill>
                  <a:srgbClr val="191C4A"/>
                </a:solidFill>
                <a:latin typeface="Montserrat"/>
              </a:rPr>
              <a:t>PHONE</a:t>
            </a:r>
          </a:p>
          <a:p>
            <a:pPr algn="l">
              <a:lnSpc>
                <a:spcPct val="112000"/>
              </a:lnSpc>
              <a:spcBef>
                <a:spcPts val="300"/>
              </a:spcBef>
            </a:pPr>
            <a:r>
              <a:rPr sz="1300" b="0" i="0">
                <a:solidFill>
                  <a:srgbClr val="21759B"/>
                </a:solidFill>
                <a:latin typeface="Open Sans"/>
              </a:rPr>
              <a:t>[+27 XX XXX XXXX]</a:t>
            </a:r>
          </a:p>
        </p:txBody>
      </p:sp>
      <p:sp>
        <p:nvSpPr>
          <p:cNvPr id="10" name="Rectangle 9"/>
          <p:cNvSpPr/>
          <p:nvPr/>
        </p:nvSpPr>
        <p:spPr>
          <a:xfrm>
            <a:off x="1143000" y="4709159"/>
            <a:ext cx="5140299" cy="841248"/>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850" b="1" i="0">
                <a:solidFill>
                  <a:srgbClr val="191C4A"/>
                </a:solidFill>
                <a:latin typeface="Montserrat"/>
              </a:rPr>
              <a:t>EMAIL</a:t>
            </a:r>
          </a:p>
          <a:p>
            <a:pPr algn="l">
              <a:lnSpc>
                <a:spcPct val="112000"/>
              </a:lnSpc>
              <a:spcBef>
                <a:spcPts val="300"/>
              </a:spcBef>
            </a:pPr>
            <a:r>
              <a:rPr sz="1300" b="0" i="0">
                <a:solidFill>
                  <a:srgbClr val="21759B"/>
                </a:solidFill>
                <a:latin typeface="Open Sans"/>
              </a:rPr>
              <a:t>[name@yourbusiness.co.za]</a:t>
            </a:r>
          </a:p>
        </p:txBody>
      </p:sp>
      <p:sp>
        <p:nvSpPr>
          <p:cNvPr id="11" name="Rectangle 10"/>
          <p:cNvSpPr/>
          <p:nvPr/>
        </p:nvSpPr>
        <p:spPr>
          <a:xfrm>
            <a:off x="6484467" y="4709159"/>
            <a:ext cx="5140299" cy="841248"/>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850" b="1" i="0">
                <a:solidFill>
                  <a:srgbClr val="191C4A"/>
                </a:solidFill>
                <a:latin typeface="Montserrat"/>
              </a:rPr>
              <a:t>WEBSITE</a:t>
            </a:r>
          </a:p>
          <a:p>
            <a:pPr algn="l">
              <a:lnSpc>
                <a:spcPct val="112000"/>
              </a:lnSpc>
              <a:spcBef>
                <a:spcPts val="300"/>
              </a:spcBef>
            </a:pPr>
            <a:r>
              <a:rPr sz="1300" b="0" i="0">
                <a:solidFill>
                  <a:srgbClr val="21759B"/>
                </a:solidFill>
                <a:latin typeface="Open Sans"/>
              </a:rPr>
              <a:t>[www.yourbusiness.co.za]</a:t>
            </a:r>
          </a:p>
        </p:txBody>
      </p:sp>
      <p:sp>
        <p:nvSpPr>
          <p:cNvPr id="12" name="TextBox 11"/>
          <p:cNvSpPr txBox="1"/>
          <p:nvPr/>
        </p:nvSpPr>
        <p:spPr>
          <a:xfrm>
            <a:off x="1143000" y="5806440"/>
            <a:ext cx="9601200" cy="274320"/>
          </a:xfrm>
          <a:prstGeom prst="rect">
            <a:avLst/>
          </a:prstGeom>
          <a:noFill/>
        </p:spPr>
        <p:txBody>
          <a:bodyPr wrap="square" anchor="t" lIns="0" rIns="0" tIns="0" bIns="0">
            <a:spAutoFit/>
          </a:bodyPr>
          <a:lstStyle/>
          <a:p>
            <a:pPr algn="l">
              <a:lnSpc>
                <a:spcPct val="115000"/>
              </a:lnSpc>
            </a:pPr>
            <a:r>
              <a:rPr sz="950" b="0" i="0">
                <a:solidFill>
                  <a:srgbClr val="6B6870"/>
                </a:solidFill>
                <a:latin typeface="Open Sans"/>
              </a:rPr>
              <a:t>Registered as </a:t>
            </a:r>
            <a:r>
              <a:rPr sz="950" b="0" i="0">
                <a:solidFill>
                  <a:srgbClr val="21759B"/>
                </a:solidFill>
                <a:latin typeface="Open Sans"/>
              </a:rPr>
              <a:t>[YOUR COMPANY NAME]</a:t>
            </a:r>
            <a:r>
              <a:rPr sz="950" b="0" i="0">
                <a:solidFill>
                  <a:srgbClr val="6B6870"/>
                </a:solidFill>
                <a:latin typeface="Open Sans"/>
              </a:rPr>
              <a:t>, registration number </a:t>
            </a:r>
            <a:r>
              <a:rPr sz="950" b="0" i="0">
                <a:solidFill>
                  <a:srgbClr val="21759B"/>
                </a:solidFill>
                <a:latin typeface="Open Sans"/>
              </a:rPr>
              <a:t>[XXXX/XXXXXX/XX]</a:t>
            </a:r>
          </a:p>
        </p:txBody>
      </p:sp>
      <p:sp>
        <p:nvSpPr>
          <p:cNvPr id="13" name="TextBox 12"/>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14" name="TextBox 13"/>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ounded Rectangle 1"/>
          <p:cNvSpPr/>
          <p:nvPr/>
        </p:nvSpPr>
        <p:spPr>
          <a:xfrm>
            <a:off x="566928" y="274320"/>
            <a:ext cx="1600200" cy="475488"/>
          </a:xfrm>
          <a:prstGeom prst="roundRect">
            <a:avLst/>
          </a:prstGeom>
          <a:no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850" b="0" i="1">
                <a:solidFill>
                  <a:srgbClr val="21759B"/>
                </a:solidFill>
                <a:latin typeface="Open Sans"/>
              </a:rPr>
              <a:t>[ YOUR LOGO ]</a:t>
            </a:r>
          </a:p>
        </p:txBody>
      </p:sp>
      <p:sp>
        <p:nvSpPr>
          <p:cNvPr id="3" name="TextBox 2"/>
          <p:cNvSpPr txBox="1"/>
          <p:nvPr/>
        </p:nvSpPr>
        <p:spPr>
          <a:xfrm>
            <a:off x="2350008" y="365760"/>
            <a:ext cx="6400800" cy="310896"/>
          </a:xfrm>
          <a:prstGeom prst="rect">
            <a:avLst/>
          </a:prstGeom>
          <a:noFill/>
        </p:spPr>
        <p:txBody>
          <a:bodyPr wrap="square" anchor="t" lIns="0" rIns="0" tIns="0" bIns="0">
            <a:spAutoFit/>
          </a:bodyPr>
          <a:lstStyle/>
          <a:p>
            <a:pPr algn="l">
              <a:lnSpc>
                <a:spcPct val="115000"/>
              </a:lnSpc>
            </a:pPr>
            <a:r>
              <a:rPr sz="1000" b="1" i="0">
                <a:solidFill>
                  <a:srgbClr val="D7B428"/>
                </a:solidFill>
                <a:latin typeface="Montserrat"/>
              </a:rPr>
              <a:t>GUIDE</a:t>
            </a:r>
          </a:p>
        </p:txBody>
      </p:sp>
      <p:sp>
        <p:nvSpPr>
          <p:cNvPr id="4" name="Rectangle 3"/>
          <p:cNvSpPr/>
          <p:nvPr/>
        </p:nvSpPr>
        <p:spPr>
          <a:xfrm>
            <a:off x="566928" y="868680"/>
            <a:ext cx="11057839" cy="2011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 name="TextBox 4"/>
          <p:cNvSpPr txBox="1"/>
          <p:nvPr/>
        </p:nvSpPr>
        <p:spPr>
          <a:xfrm>
            <a:off x="566928" y="1042415"/>
            <a:ext cx="11057839" cy="658368"/>
          </a:xfrm>
          <a:prstGeom prst="rect">
            <a:avLst/>
          </a:prstGeom>
          <a:noFill/>
        </p:spPr>
        <p:txBody>
          <a:bodyPr wrap="square" anchor="t" lIns="0" rIns="0" tIns="0" bIns="0">
            <a:spAutoFit/>
          </a:bodyPr>
          <a:lstStyle/>
          <a:p>
            <a:pPr algn="l">
              <a:lnSpc>
                <a:spcPct val="115000"/>
              </a:lnSpc>
            </a:pPr>
            <a:r>
              <a:rPr sz="2700" b="1" i="0">
                <a:solidFill>
                  <a:srgbClr val="191C4A"/>
                </a:solidFill>
                <a:latin typeface="Montserrat"/>
              </a:rPr>
              <a:t>How to use this deck</a:t>
            </a:r>
          </a:p>
        </p:txBody>
      </p:sp>
      <p:sp>
        <p:nvSpPr>
          <p:cNvPr id="6" name="TextBox 5"/>
          <p:cNvSpPr txBox="1"/>
          <p:nvPr/>
        </p:nvSpPr>
        <p:spPr>
          <a:xfrm>
            <a:off x="566928" y="1700784"/>
            <a:ext cx="11057839" cy="365760"/>
          </a:xfrm>
          <a:prstGeom prst="rect">
            <a:avLst/>
          </a:prstGeom>
          <a:noFill/>
        </p:spPr>
        <p:txBody>
          <a:bodyPr wrap="square" anchor="t" lIns="0" rIns="0" tIns="0" bIns="0">
            <a:spAutoFit/>
          </a:bodyPr>
          <a:lstStyle/>
          <a:p>
            <a:pPr algn="l">
              <a:lnSpc>
                <a:spcPct val="115000"/>
              </a:lnSpc>
            </a:pPr>
            <a:r>
              <a:rPr sz="1250" b="0" i="0">
                <a:solidFill>
                  <a:srgbClr val="6B6870"/>
                </a:solidFill>
                <a:latin typeface="Open Sans"/>
              </a:rPr>
              <a:t>Delete this slide before you present</a:t>
            </a:r>
          </a:p>
        </p:txBody>
      </p:sp>
      <p:sp>
        <p:nvSpPr>
          <p:cNvPr id="7" name="TextBox 6"/>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8" name="TextBox 7"/>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15</a:t>
            </a:r>
          </a:p>
        </p:txBody>
      </p:sp>
      <p:sp>
        <p:nvSpPr>
          <p:cNvPr id="9" name="Rectangle 8"/>
          <p:cNvSpPr/>
          <p:nvPr/>
        </p:nvSpPr>
        <p:spPr>
          <a:xfrm>
            <a:off x="566928" y="2212848"/>
            <a:ext cx="5391759" cy="329184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1100" b="1" i="0">
                <a:solidFill>
                  <a:srgbClr val="191C4A"/>
                </a:solidFill>
                <a:latin typeface="Montserrat"/>
              </a:rPr>
              <a:t>THE TEN MINUTE VERSION</a:t>
            </a:r>
          </a:p>
          <a:p>
            <a:pPr algn="l">
              <a:lnSpc>
                <a:spcPct val="112000"/>
              </a:lnSpc>
              <a:spcBef>
                <a:spcPts val="400"/>
              </a:spcBef>
            </a:pPr>
            <a:r>
              <a:rPr sz="1050" b="0" i="0">
                <a:solidFill>
                  <a:srgbClr val="6B6870"/>
                </a:solidFill>
                <a:latin typeface="Open Sans"/>
              </a:rPr>
              <a:t>Use every slide. Total speaking time roughly ten minutes, which leaves twenty for questions in a thirty minute meeting.</a:t>
            </a:r>
          </a:p>
          <a:p>
            <a:pPr algn="l">
              <a:lnSpc>
                <a:spcPct val="112000"/>
              </a:lnSpc>
              <a:spcBef>
                <a:spcPts val="800"/>
              </a:spcBef>
            </a:pPr>
            <a:r>
              <a:rPr sz="1100" b="0" i="0">
                <a:solidFill>
                  <a:srgbClr val="191C4A"/>
                </a:solidFill>
                <a:latin typeface="Open Sans"/>
              </a:rPr>
              <a:t>Title 0:30  |  Problem 1:30  |  Solution 1:30  |  Market 1:30</a:t>
            </a:r>
          </a:p>
          <a:p>
            <a:pPr algn="l">
              <a:lnSpc>
                <a:spcPct val="112000"/>
              </a:lnSpc>
              <a:spcBef>
                <a:spcPts val="400"/>
              </a:spcBef>
            </a:pPr>
            <a:r>
              <a:rPr sz="1100" b="0" i="0">
                <a:solidFill>
                  <a:srgbClr val="191C4A"/>
                </a:solidFill>
                <a:latin typeface="Open Sans"/>
              </a:rPr>
              <a:t>Offer 1:00  |  Business model 1:30  |  Traction 1:00  |  Competition 1:00</a:t>
            </a:r>
          </a:p>
          <a:p>
            <a:pPr algn="l">
              <a:lnSpc>
                <a:spcPct val="112000"/>
              </a:lnSpc>
              <a:spcBef>
                <a:spcPts val="400"/>
              </a:spcBef>
            </a:pPr>
            <a:r>
              <a:rPr sz="1100" b="0" i="0">
                <a:solidFill>
                  <a:srgbClr val="191C4A"/>
                </a:solidFill>
                <a:latin typeface="Open Sans"/>
              </a:rPr>
              <a:t>Go to market 1:00  |  Team 1:30  |  Financials 1:30  |  Ask 1:30</a:t>
            </a:r>
          </a:p>
          <a:p>
            <a:pPr algn="l">
              <a:lnSpc>
                <a:spcPct val="112000"/>
              </a:lnSpc>
              <a:spcBef>
                <a:spcPts val="400"/>
              </a:spcBef>
            </a:pPr>
            <a:r>
              <a:rPr sz="1100" b="0" i="0">
                <a:solidFill>
                  <a:srgbClr val="191C4A"/>
                </a:solidFill>
                <a:latin typeface="Open Sans"/>
              </a:rPr>
              <a:t>Compliance 0:45  |  Contact 0:30</a:t>
            </a:r>
          </a:p>
          <a:p>
            <a:pPr algn="l">
              <a:lnSpc>
                <a:spcPct val="112000"/>
              </a:lnSpc>
              <a:spcBef>
                <a:spcPts val="800"/>
              </a:spcBef>
            </a:pPr>
            <a:r>
              <a:rPr sz="1050" b="0" i="1">
                <a:solidFill>
                  <a:srgbClr val="6B6870"/>
                </a:solidFill>
                <a:latin typeface="Open Sans"/>
              </a:rPr>
              <a:t>Practise it out loud with a timer. Almost everyone runs 40 percent over on the first attempt.</a:t>
            </a:r>
          </a:p>
        </p:txBody>
      </p:sp>
      <p:sp>
        <p:nvSpPr>
          <p:cNvPr id="10" name="Rectangle 9"/>
          <p:cNvSpPr/>
          <p:nvPr/>
        </p:nvSpPr>
        <p:spPr>
          <a:xfrm>
            <a:off x="6233007" y="2212848"/>
            <a:ext cx="5391759" cy="3291840"/>
          </a:xfrm>
          <a:prstGeom prst="rect">
            <a:avLst/>
          </a:prstGeom>
          <a:solidFill>
            <a:srgbClr val="FFFFFF"/>
          </a:solid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1100" b="1" i="0">
                <a:solidFill>
                  <a:srgbClr val="21759B"/>
                </a:solidFill>
                <a:latin typeface="Montserrat"/>
              </a:rPr>
              <a:t>THE THREE MINUTE VERSION</a:t>
            </a:r>
          </a:p>
          <a:p>
            <a:pPr algn="l">
              <a:lnSpc>
                <a:spcPct val="112000"/>
              </a:lnSpc>
              <a:spcBef>
                <a:spcPts val="400"/>
              </a:spcBef>
            </a:pPr>
            <a:r>
              <a:rPr sz="1050" b="0" i="0">
                <a:solidFill>
                  <a:srgbClr val="6B6870"/>
                </a:solidFill>
                <a:latin typeface="Open Sans"/>
              </a:rPr>
              <a:t>For a pitch competition, a funding day, or a corridor conversation. Five slides only: title, problem, solution, traction, ask.</a:t>
            </a:r>
          </a:p>
          <a:p>
            <a:pPr algn="l">
              <a:lnSpc>
                <a:spcPct val="112000"/>
              </a:lnSpc>
              <a:spcBef>
                <a:spcPts val="800"/>
              </a:spcBef>
            </a:pPr>
            <a:r>
              <a:rPr sz="1100" b="0" i="0">
                <a:solidFill>
                  <a:srgbClr val="191C4A"/>
                </a:solidFill>
                <a:latin typeface="Open Sans"/>
              </a:rPr>
              <a:t>0:20  Who you are and the one line.</a:t>
            </a:r>
          </a:p>
          <a:p>
            <a:pPr algn="l">
              <a:lnSpc>
                <a:spcPct val="112000"/>
              </a:lnSpc>
              <a:spcBef>
                <a:spcPts val="400"/>
              </a:spcBef>
            </a:pPr>
            <a:r>
              <a:rPr sz="1100" b="0" i="0">
                <a:solidFill>
                  <a:srgbClr val="191C4A"/>
                </a:solidFill>
                <a:latin typeface="Open Sans"/>
              </a:rPr>
              <a:t>0:40  The problem, told through one real customer.</a:t>
            </a:r>
          </a:p>
          <a:p>
            <a:pPr algn="l">
              <a:lnSpc>
                <a:spcPct val="112000"/>
              </a:lnSpc>
              <a:spcBef>
                <a:spcPts val="400"/>
              </a:spcBef>
            </a:pPr>
            <a:r>
              <a:rPr sz="1100" b="0" i="0">
                <a:solidFill>
                  <a:srgbClr val="191C4A"/>
                </a:solidFill>
                <a:latin typeface="Open Sans"/>
              </a:rPr>
              <a:t>0:40  What you do about it and why it is hard to copy.</a:t>
            </a:r>
          </a:p>
          <a:p>
            <a:pPr algn="l">
              <a:lnSpc>
                <a:spcPct val="112000"/>
              </a:lnSpc>
              <a:spcBef>
                <a:spcPts val="400"/>
              </a:spcBef>
            </a:pPr>
            <a:r>
              <a:rPr sz="1100" b="0" i="0">
                <a:solidFill>
                  <a:srgbClr val="191C4A"/>
                </a:solidFill>
                <a:latin typeface="Open Sans"/>
              </a:rPr>
              <a:t>0:50  Traction. Real numbers, no adjectives.</a:t>
            </a:r>
          </a:p>
          <a:p>
            <a:pPr algn="l">
              <a:lnSpc>
                <a:spcPct val="112000"/>
              </a:lnSpc>
              <a:spcBef>
                <a:spcPts val="400"/>
              </a:spcBef>
            </a:pPr>
            <a:r>
              <a:rPr sz="1100" b="0" i="0">
                <a:solidFill>
                  <a:srgbClr val="191C4A"/>
                </a:solidFill>
                <a:latin typeface="Open Sans"/>
              </a:rPr>
              <a:t>0:30  The ask, and the one thing you want them to do next.</a:t>
            </a:r>
          </a:p>
          <a:p>
            <a:pPr algn="l">
              <a:lnSpc>
                <a:spcPct val="112000"/>
              </a:lnSpc>
              <a:spcBef>
                <a:spcPts val="800"/>
              </a:spcBef>
            </a:pPr>
            <a:r>
              <a:rPr sz="1050" b="0" i="1">
                <a:solidFill>
                  <a:srgbClr val="6B6870"/>
                </a:solidFill>
                <a:latin typeface="Open Sans"/>
              </a:rPr>
              <a:t>Hide the other slides rather than deleting them, so you can bring one back if a question needs it.</a:t>
            </a:r>
          </a:p>
        </p:txBody>
      </p:sp>
      <p:sp>
        <p:nvSpPr>
          <p:cNvPr id="11" name="Rectangle 10"/>
          <p:cNvSpPr/>
          <p:nvPr/>
        </p:nvSpPr>
        <p:spPr>
          <a:xfrm>
            <a:off x="566928" y="5623560"/>
            <a:ext cx="11057839" cy="658368"/>
          </a:xfrm>
          <a:prstGeom prst="rect">
            <a:avLst/>
          </a:prstGeom>
          <a:solidFill>
            <a:srgbClr val="E8E9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1050" b="0" i="0">
                <a:solidFill>
                  <a:srgbClr val="191C4A"/>
                </a:solidFill>
                <a:latin typeface="Open Sans"/>
              </a:rPr>
              <a:t>BEFORE YOU PRESENT: replace every teal placeholder in square brackets, put your own logo in the box at the top of each slide, read the speaker notes under each slide, check that every number on the deck matches your business plan, and delete this slide.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ounded Rectangle 1"/>
          <p:cNvSpPr/>
          <p:nvPr/>
        </p:nvSpPr>
        <p:spPr>
          <a:xfrm>
            <a:off x="566928" y="274320"/>
            <a:ext cx="1600200" cy="475488"/>
          </a:xfrm>
          <a:prstGeom prst="roundRect">
            <a:avLst/>
          </a:prstGeom>
          <a:no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850" b="0" i="1">
                <a:solidFill>
                  <a:srgbClr val="21759B"/>
                </a:solidFill>
                <a:latin typeface="Open Sans"/>
              </a:rPr>
              <a:t>[ YOUR LOGO ]</a:t>
            </a:r>
          </a:p>
        </p:txBody>
      </p:sp>
      <p:sp>
        <p:nvSpPr>
          <p:cNvPr id="3" name="TextBox 2"/>
          <p:cNvSpPr txBox="1"/>
          <p:nvPr/>
        </p:nvSpPr>
        <p:spPr>
          <a:xfrm>
            <a:off x="2350008" y="365760"/>
            <a:ext cx="6400800" cy="310896"/>
          </a:xfrm>
          <a:prstGeom prst="rect">
            <a:avLst/>
          </a:prstGeom>
          <a:noFill/>
        </p:spPr>
        <p:txBody>
          <a:bodyPr wrap="square" anchor="t" lIns="0" rIns="0" tIns="0" bIns="0">
            <a:spAutoFit/>
          </a:bodyPr>
          <a:lstStyle/>
          <a:p>
            <a:pPr algn="l">
              <a:lnSpc>
                <a:spcPct val="115000"/>
              </a:lnSpc>
            </a:pPr>
            <a:r>
              <a:rPr sz="1000" b="1" i="0">
                <a:solidFill>
                  <a:srgbClr val="D7B428"/>
                </a:solidFill>
                <a:latin typeface="Montserrat"/>
              </a:rPr>
              <a:t>01 | THE PROBLEM</a:t>
            </a:r>
          </a:p>
        </p:txBody>
      </p:sp>
      <p:sp>
        <p:nvSpPr>
          <p:cNvPr id="4" name="Rectangle 3"/>
          <p:cNvSpPr/>
          <p:nvPr/>
        </p:nvSpPr>
        <p:spPr>
          <a:xfrm>
            <a:off x="566928" y="868680"/>
            <a:ext cx="11057839" cy="2011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 name="TextBox 4"/>
          <p:cNvSpPr txBox="1"/>
          <p:nvPr/>
        </p:nvSpPr>
        <p:spPr>
          <a:xfrm>
            <a:off x="566928" y="1042415"/>
            <a:ext cx="11057839" cy="658368"/>
          </a:xfrm>
          <a:prstGeom prst="rect">
            <a:avLst/>
          </a:prstGeom>
          <a:noFill/>
        </p:spPr>
        <p:txBody>
          <a:bodyPr wrap="square" anchor="t" lIns="0" rIns="0" tIns="0" bIns="0">
            <a:spAutoFit/>
          </a:bodyPr>
          <a:lstStyle/>
          <a:p>
            <a:pPr algn="l">
              <a:lnSpc>
                <a:spcPct val="115000"/>
              </a:lnSpc>
            </a:pPr>
            <a:r>
              <a:rPr sz="2700" b="1" i="0">
                <a:solidFill>
                  <a:srgbClr val="191C4A"/>
                </a:solidFill>
                <a:latin typeface="Montserrat"/>
              </a:rPr>
              <a:t>The problem we solve</a:t>
            </a:r>
          </a:p>
        </p:txBody>
      </p:sp>
      <p:sp>
        <p:nvSpPr>
          <p:cNvPr id="6" name="TextBox 5"/>
          <p:cNvSpPr txBox="1"/>
          <p:nvPr/>
        </p:nvSpPr>
        <p:spPr>
          <a:xfrm>
            <a:off x="566928" y="1700784"/>
            <a:ext cx="11057839" cy="365760"/>
          </a:xfrm>
          <a:prstGeom prst="rect">
            <a:avLst/>
          </a:prstGeom>
          <a:noFill/>
        </p:spPr>
        <p:txBody>
          <a:bodyPr wrap="square" anchor="t" lIns="0" rIns="0" tIns="0" bIns="0">
            <a:spAutoFit/>
          </a:bodyPr>
          <a:lstStyle/>
          <a:p>
            <a:pPr algn="l">
              <a:lnSpc>
                <a:spcPct val="115000"/>
              </a:lnSpc>
            </a:pPr>
            <a:r>
              <a:rPr sz="1250" b="0" i="0">
                <a:solidFill>
                  <a:srgbClr val="6B6870"/>
                </a:solidFill>
                <a:latin typeface="Open Sans"/>
              </a:rPr>
              <a:t>Whose problem it is, what it costs them, and how they cope today</a:t>
            </a:r>
          </a:p>
        </p:txBody>
      </p:sp>
      <p:sp>
        <p:nvSpPr>
          <p:cNvPr id="7" name="TextBox 6"/>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8" name="TextBox 7"/>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2</a:t>
            </a:r>
          </a:p>
        </p:txBody>
      </p:sp>
      <p:sp>
        <p:nvSpPr>
          <p:cNvPr id="9" name="Rectangle 8"/>
          <p:cNvSpPr/>
          <p:nvPr/>
        </p:nvSpPr>
        <p:spPr>
          <a:xfrm>
            <a:off x="566928" y="2212848"/>
            <a:ext cx="3551834" cy="196596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2000" b="1" i="0">
                <a:solidFill>
                  <a:srgbClr val="D7B428"/>
                </a:solidFill>
                <a:latin typeface="Montserrat"/>
              </a:rPr>
              <a:t>1</a:t>
            </a:r>
          </a:p>
          <a:p>
            <a:pPr algn="l">
              <a:lnSpc>
                <a:spcPct val="112000"/>
              </a:lnSpc>
              <a:spcBef>
                <a:spcPts val="400"/>
              </a:spcBef>
            </a:pPr>
            <a:r>
              <a:rPr sz="1300" b="1" i="0">
                <a:solidFill>
                  <a:srgbClr val="21759B"/>
                </a:solidFill>
                <a:latin typeface="Montserrat"/>
              </a:rPr>
              <a:t>[Pain point one]</a:t>
            </a:r>
          </a:p>
          <a:p>
            <a:pPr algn="l">
              <a:lnSpc>
                <a:spcPct val="112000"/>
              </a:lnSpc>
              <a:spcBef>
                <a:spcPts val="500"/>
              </a:spcBef>
            </a:pPr>
            <a:r>
              <a:rPr sz="1050" b="0" i="0">
                <a:solidFill>
                  <a:srgbClr val="21759B"/>
                </a:solidFill>
                <a:latin typeface="Open Sans"/>
              </a:rPr>
              <a:t>[Who has it, and what it costs them in rand, hours or risk. Use a real customer's words if you have them.]</a:t>
            </a:r>
          </a:p>
        </p:txBody>
      </p:sp>
      <p:sp>
        <p:nvSpPr>
          <p:cNvPr id="10" name="Rectangle 9"/>
          <p:cNvSpPr/>
          <p:nvPr/>
        </p:nvSpPr>
        <p:spPr>
          <a:xfrm>
            <a:off x="566928" y="2212848"/>
            <a:ext cx="54864" cy="1965960"/>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1" name="Rectangle 10"/>
          <p:cNvSpPr/>
          <p:nvPr/>
        </p:nvSpPr>
        <p:spPr>
          <a:xfrm>
            <a:off x="4319930" y="2212848"/>
            <a:ext cx="3551834" cy="196596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2000" b="1" i="0">
                <a:solidFill>
                  <a:srgbClr val="D7B428"/>
                </a:solidFill>
                <a:latin typeface="Montserrat"/>
              </a:rPr>
              <a:t>2</a:t>
            </a:r>
          </a:p>
          <a:p>
            <a:pPr algn="l">
              <a:lnSpc>
                <a:spcPct val="112000"/>
              </a:lnSpc>
              <a:spcBef>
                <a:spcPts val="400"/>
              </a:spcBef>
            </a:pPr>
            <a:r>
              <a:rPr sz="1300" b="1" i="0">
                <a:solidFill>
                  <a:srgbClr val="21759B"/>
                </a:solidFill>
                <a:latin typeface="Montserrat"/>
              </a:rPr>
              <a:t>[Pain point two]</a:t>
            </a:r>
          </a:p>
          <a:p>
            <a:pPr algn="l">
              <a:lnSpc>
                <a:spcPct val="112000"/>
              </a:lnSpc>
              <a:spcBef>
                <a:spcPts val="500"/>
              </a:spcBef>
            </a:pPr>
            <a:r>
              <a:rPr sz="1050" b="0" i="0">
                <a:solidFill>
                  <a:srgbClr val="21759B"/>
                </a:solidFill>
                <a:latin typeface="Open Sans"/>
              </a:rPr>
              <a:t>[How they solve it today, and why that solution is slow, expensive or unreliable.]</a:t>
            </a:r>
          </a:p>
        </p:txBody>
      </p:sp>
      <p:sp>
        <p:nvSpPr>
          <p:cNvPr id="12" name="Rectangle 11"/>
          <p:cNvSpPr/>
          <p:nvPr/>
        </p:nvSpPr>
        <p:spPr>
          <a:xfrm>
            <a:off x="4319930" y="2212848"/>
            <a:ext cx="54864" cy="1965960"/>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3" name="Rectangle 12"/>
          <p:cNvSpPr/>
          <p:nvPr/>
        </p:nvSpPr>
        <p:spPr>
          <a:xfrm>
            <a:off x="8072932" y="2212848"/>
            <a:ext cx="3551834" cy="196596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2000" b="1" i="0">
                <a:solidFill>
                  <a:srgbClr val="D7B428"/>
                </a:solidFill>
                <a:latin typeface="Montserrat"/>
              </a:rPr>
              <a:t>3</a:t>
            </a:r>
          </a:p>
          <a:p>
            <a:pPr algn="l">
              <a:lnSpc>
                <a:spcPct val="112000"/>
              </a:lnSpc>
              <a:spcBef>
                <a:spcPts val="400"/>
              </a:spcBef>
            </a:pPr>
            <a:r>
              <a:rPr sz="1300" b="1" i="0">
                <a:solidFill>
                  <a:srgbClr val="21759B"/>
                </a:solidFill>
                <a:latin typeface="Montserrat"/>
              </a:rPr>
              <a:t>[Pain point three]</a:t>
            </a:r>
          </a:p>
          <a:p>
            <a:pPr algn="l">
              <a:lnSpc>
                <a:spcPct val="112000"/>
              </a:lnSpc>
              <a:spcBef>
                <a:spcPts val="500"/>
              </a:spcBef>
            </a:pPr>
            <a:r>
              <a:rPr sz="1050" b="0" i="0">
                <a:solidFill>
                  <a:srgbClr val="21759B"/>
                </a:solidFill>
                <a:latin typeface="Open Sans"/>
              </a:rPr>
              <a:t>[Why the problem is getting bigger, not smaller.]</a:t>
            </a:r>
          </a:p>
        </p:txBody>
      </p:sp>
      <p:sp>
        <p:nvSpPr>
          <p:cNvPr id="14" name="Rectangle 13"/>
          <p:cNvSpPr/>
          <p:nvPr/>
        </p:nvSpPr>
        <p:spPr>
          <a:xfrm>
            <a:off x="8072932" y="2212848"/>
            <a:ext cx="54864" cy="1965960"/>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5" name="Rectangle 14"/>
          <p:cNvSpPr/>
          <p:nvPr/>
        </p:nvSpPr>
        <p:spPr>
          <a:xfrm>
            <a:off x="566928" y="4434840"/>
            <a:ext cx="11057839" cy="914400"/>
          </a:xfrm>
          <a:prstGeom prst="rect">
            <a:avLst/>
          </a:prstGeom>
          <a:solidFill>
            <a:srgbClr val="E8E9F2"/>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191C4A"/>
                </a:solidFill>
                <a:latin typeface="Montserrat"/>
              </a:rPr>
              <a:t>HOW BIG THIS PROBLEM IS</a:t>
            </a:r>
          </a:p>
          <a:p>
            <a:pPr algn="l">
              <a:lnSpc>
                <a:spcPct val="112000"/>
              </a:lnSpc>
              <a:spcBef>
                <a:spcPts val="400"/>
              </a:spcBef>
            </a:pPr>
            <a:r>
              <a:rPr sz="1150" b="0" i="0">
                <a:solidFill>
                  <a:srgbClr val="191C4A"/>
                </a:solidFill>
                <a:latin typeface="Open Sans"/>
              </a:rPr>
              <a:t>[One number with a source. For example: there are X households in this municipality, Y of them face this problem, and each spends R Z a year working around it. Source: Stats SA, your municipality's IDP, or your own customer survey.]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ounded Rectangle 1"/>
          <p:cNvSpPr/>
          <p:nvPr/>
        </p:nvSpPr>
        <p:spPr>
          <a:xfrm>
            <a:off x="566928" y="274320"/>
            <a:ext cx="1600200" cy="475488"/>
          </a:xfrm>
          <a:prstGeom prst="roundRect">
            <a:avLst/>
          </a:prstGeom>
          <a:no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850" b="0" i="1">
                <a:solidFill>
                  <a:srgbClr val="21759B"/>
                </a:solidFill>
                <a:latin typeface="Open Sans"/>
              </a:rPr>
              <a:t>[ YOUR LOGO ]</a:t>
            </a:r>
          </a:p>
        </p:txBody>
      </p:sp>
      <p:sp>
        <p:nvSpPr>
          <p:cNvPr id="3" name="TextBox 2"/>
          <p:cNvSpPr txBox="1"/>
          <p:nvPr/>
        </p:nvSpPr>
        <p:spPr>
          <a:xfrm>
            <a:off x="2350008" y="365760"/>
            <a:ext cx="6400800" cy="310896"/>
          </a:xfrm>
          <a:prstGeom prst="rect">
            <a:avLst/>
          </a:prstGeom>
          <a:noFill/>
        </p:spPr>
        <p:txBody>
          <a:bodyPr wrap="square" anchor="t" lIns="0" rIns="0" tIns="0" bIns="0">
            <a:spAutoFit/>
          </a:bodyPr>
          <a:lstStyle/>
          <a:p>
            <a:pPr algn="l">
              <a:lnSpc>
                <a:spcPct val="115000"/>
              </a:lnSpc>
            </a:pPr>
            <a:r>
              <a:rPr sz="1000" b="1" i="0">
                <a:solidFill>
                  <a:srgbClr val="D7B428"/>
                </a:solidFill>
                <a:latin typeface="Montserrat"/>
              </a:rPr>
              <a:t>02 | THE SOLUTION</a:t>
            </a:r>
          </a:p>
        </p:txBody>
      </p:sp>
      <p:sp>
        <p:nvSpPr>
          <p:cNvPr id="4" name="Rectangle 3"/>
          <p:cNvSpPr/>
          <p:nvPr/>
        </p:nvSpPr>
        <p:spPr>
          <a:xfrm>
            <a:off x="566928" y="868680"/>
            <a:ext cx="11057839" cy="2011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 name="TextBox 4"/>
          <p:cNvSpPr txBox="1"/>
          <p:nvPr/>
        </p:nvSpPr>
        <p:spPr>
          <a:xfrm>
            <a:off x="566928" y="1042415"/>
            <a:ext cx="11057839" cy="658368"/>
          </a:xfrm>
          <a:prstGeom prst="rect">
            <a:avLst/>
          </a:prstGeom>
          <a:noFill/>
        </p:spPr>
        <p:txBody>
          <a:bodyPr wrap="square" anchor="t" lIns="0" rIns="0" tIns="0" bIns="0">
            <a:spAutoFit/>
          </a:bodyPr>
          <a:lstStyle/>
          <a:p>
            <a:pPr algn="l">
              <a:lnSpc>
                <a:spcPct val="115000"/>
              </a:lnSpc>
            </a:pPr>
            <a:r>
              <a:rPr sz="2700" b="1" i="0">
                <a:solidFill>
                  <a:srgbClr val="191C4A"/>
                </a:solidFill>
                <a:latin typeface="Montserrat"/>
              </a:rPr>
              <a:t>What we do about it</a:t>
            </a:r>
          </a:p>
        </p:txBody>
      </p:sp>
      <p:sp>
        <p:nvSpPr>
          <p:cNvPr id="6" name="TextBox 5"/>
          <p:cNvSpPr txBox="1"/>
          <p:nvPr/>
        </p:nvSpPr>
        <p:spPr>
          <a:xfrm>
            <a:off x="566928" y="1700784"/>
            <a:ext cx="11057839" cy="365760"/>
          </a:xfrm>
          <a:prstGeom prst="rect">
            <a:avLst/>
          </a:prstGeom>
          <a:noFill/>
        </p:spPr>
        <p:txBody>
          <a:bodyPr wrap="square" anchor="t" lIns="0" rIns="0" tIns="0" bIns="0">
            <a:spAutoFit/>
          </a:bodyPr>
          <a:lstStyle/>
          <a:p>
            <a:pPr algn="l">
              <a:lnSpc>
                <a:spcPct val="115000"/>
              </a:lnSpc>
            </a:pPr>
            <a:r>
              <a:rPr sz="1250" b="0" i="0">
                <a:solidFill>
                  <a:srgbClr val="6B6870"/>
                </a:solidFill>
                <a:latin typeface="Open Sans"/>
              </a:rPr>
              <a:t>What the customer gets, how it reaches them, and why it works</a:t>
            </a:r>
          </a:p>
        </p:txBody>
      </p:sp>
      <p:sp>
        <p:nvSpPr>
          <p:cNvPr id="7" name="TextBox 6"/>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8" name="TextBox 7"/>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3</a:t>
            </a:r>
          </a:p>
        </p:txBody>
      </p:sp>
      <p:sp>
        <p:nvSpPr>
          <p:cNvPr id="9" name="Rectangle 8"/>
          <p:cNvSpPr/>
          <p:nvPr/>
        </p:nvSpPr>
        <p:spPr>
          <a:xfrm>
            <a:off x="566928" y="2212848"/>
            <a:ext cx="4937760" cy="3063240"/>
          </a:xfrm>
          <a:prstGeom prst="rect">
            <a:avLst/>
          </a:prstGeom>
          <a:solidFill>
            <a:srgbClr val="FFFFFF"/>
          </a:solid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21759B"/>
                </a:solidFill>
                <a:latin typeface="Montserrat"/>
              </a:rPr>
              <a:t>HOW IT WORKS</a:t>
            </a:r>
          </a:p>
          <a:p>
            <a:pPr algn="l">
              <a:lnSpc>
                <a:spcPct val="112000"/>
              </a:lnSpc>
              <a:spcBef>
                <a:spcPts val="400"/>
              </a:spcBef>
            </a:pPr>
            <a:r>
              <a:rPr sz="1100" b="0" i="0">
                <a:solidFill>
                  <a:srgbClr val="21759B"/>
                </a:solidFill>
                <a:latin typeface="Open Sans"/>
              </a:rPr>
              <a:t>[Draw or describe the flow in four steps. Keep it to shapes and words. A screenshot or a photograph is not needed and slows the file down.]</a:t>
            </a:r>
          </a:p>
        </p:txBody>
      </p:sp>
      <p:sp>
        <p:nvSpPr>
          <p:cNvPr id="10" name="Chevron 9"/>
          <p:cNvSpPr/>
          <p:nvPr/>
        </p:nvSpPr>
        <p:spPr>
          <a:xfrm>
            <a:off x="768096" y="3017520"/>
            <a:ext cx="4526280" cy="438912"/>
          </a:xfrm>
          <a:prstGeom prst="chevron">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1100" b="1" i="0">
                <a:solidFill>
                  <a:srgbClr val="191C4A"/>
                </a:solidFill>
                <a:latin typeface="Open Sans"/>
              </a:rPr>
              <a:t>1.  </a:t>
            </a:r>
            <a:r>
              <a:rPr sz="1100" b="1" i="0">
                <a:solidFill>
                  <a:srgbClr val="21759B"/>
                </a:solidFill>
                <a:latin typeface="Open Sans"/>
              </a:rPr>
              <a:t>[Customer needs]</a:t>
            </a:r>
          </a:p>
        </p:txBody>
      </p:sp>
      <p:sp>
        <p:nvSpPr>
          <p:cNvPr id="11" name="Chevron 10"/>
          <p:cNvSpPr/>
          <p:nvPr/>
        </p:nvSpPr>
        <p:spPr>
          <a:xfrm>
            <a:off x="768096" y="3566160"/>
            <a:ext cx="4526280" cy="438912"/>
          </a:xfrm>
          <a:prstGeom prst="chevron">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1100" b="1" i="0">
                <a:solidFill>
                  <a:srgbClr val="191C4A"/>
                </a:solidFill>
                <a:latin typeface="Open Sans"/>
              </a:rPr>
              <a:t>2.  </a:t>
            </a:r>
            <a:r>
              <a:rPr sz="1100" b="1" i="0">
                <a:solidFill>
                  <a:srgbClr val="21759B"/>
                </a:solidFill>
                <a:latin typeface="Open Sans"/>
              </a:rPr>
              <a:t>[We do this]</a:t>
            </a:r>
          </a:p>
        </p:txBody>
      </p:sp>
      <p:sp>
        <p:nvSpPr>
          <p:cNvPr id="12" name="Chevron 11"/>
          <p:cNvSpPr/>
          <p:nvPr/>
        </p:nvSpPr>
        <p:spPr>
          <a:xfrm>
            <a:off x="768096" y="4114800"/>
            <a:ext cx="4526280" cy="438912"/>
          </a:xfrm>
          <a:prstGeom prst="chevron">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1100" b="1" i="0">
                <a:solidFill>
                  <a:srgbClr val="191C4A"/>
                </a:solidFill>
                <a:latin typeface="Open Sans"/>
              </a:rPr>
              <a:t>3.  </a:t>
            </a:r>
            <a:r>
              <a:rPr sz="1100" b="1" i="0">
                <a:solidFill>
                  <a:srgbClr val="21759B"/>
                </a:solidFill>
                <a:latin typeface="Open Sans"/>
              </a:rPr>
              <a:t>[They receive]</a:t>
            </a:r>
          </a:p>
        </p:txBody>
      </p:sp>
      <p:sp>
        <p:nvSpPr>
          <p:cNvPr id="13" name="Chevron 12"/>
          <p:cNvSpPr/>
          <p:nvPr/>
        </p:nvSpPr>
        <p:spPr>
          <a:xfrm>
            <a:off x="768096" y="4663440"/>
            <a:ext cx="4526280" cy="438912"/>
          </a:xfrm>
          <a:prstGeom prst="chevron">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1100" b="1" i="0">
                <a:solidFill>
                  <a:srgbClr val="191C4A"/>
                </a:solidFill>
                <a:latin typeface="Open Sans"/>
              </a:rPr>
              <a:t>4.  </a:t>
            </a:r>
            <a:r>
              <a:rPr sz="1100" b="1" i="0">
                <a:solidFill>
                  <a:srgbClr val="21759B"/>
                </a:solidFill>
                <a:latin typeface="Open Sans"/>
              </a:rPr>
              <a:t>[They come back]</a:t>
            </a:r>
          </a:p>
        </p:txBody>
      </p:sp>
      <p:sp>
        <p:nvSpPr>
          <p:cNvPr id="14" name="Rectangle 13"/>
          <p:cNvSpPr/>
          <p:nvPr/>
        </p:nvSpPr>
        <p:spPr>
          <a:xfrm>
            <a:off x="5760720" y="2212848"/>
            <a:ext cx="5864047" cy="91440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1250" b="1" i="0">
                <a:solidFill>
                  <a:srgbClr val="21759B"/>
                </a:solidFill>
                <a:latin typeface="Montserrat"/>
              </a:rPr>
              <a:t>[What is different about it]</a:t>
            </a:r>
          </a:p>
          <a:p>
            <a:pPr algn="l">
              <a:lnSpc>
                <a:spcPct val="112000"/>
              </a:lnSpc>
              <a:spcBef>
                <a:spcPts val="300"/>
              </a:spcBef>
            </a:pPr>
            <a:r>
              <a:rPr sz="1050" b="0" i="0">
                <a:solidFill>
                  <a:srgbClr val="21759B"/>
                </a:solidFill>
                <a:latin typeface="Open Sans"/>
              </a:rPr>
              <a:t>[The one thing a competitor cannot copy this year.]</a:t>
            </a:r>
          </a:p>
        </p:txBody>
      </p:sp>
      <p:sp>
        <p:nvSpPr>
          <p:cNvPr id="15" name="Rectangle 14"/>
          <p:cNvSpPr/>
          <p:nvPr/>
        </p:nvSpPr>
        <p:spPr>
          <a:xfrm>
            <a:off x="5760720" y="3273552"/>
            <a:ext cx="5864047" cy="91440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1250" b="1" i="0">
                <a:solidFill>
                  <a:srgbClr val="21759B"/>
                </a:solidFill>
                <a:latin typeface="Montserrat"/>
              </a:rPr>
              <a:t>[Proof that it works]</a:t>
            </a:r>
          </a:p>
          <a:p>
            <a:pPr algn="l">
              <a:lnSpc>
                <a:spcPct val="112000"/>
              </a:lnSpc>
              <a:spcBef>
                <a:spcPts val="300"/>
              </a:spcBef>
            </a:pPr>
            <a:r>
              <a:rPr sz="1050" b="0" i="0">
                <a:solidFill>
                  <a:srgbClr val="21759B"/>
                </a:solidFill>
                <a:latin typeface="Open Sans"/>
              </a:rPr>
              <a:t>[A guarantee, a certification, a repeat customer, a completed project.]</a:t>
            </a:r>
          </a:p>
        </p:txBody>
      </p:sp>
      <p:sp>
        <p:nvSpPr>
          <p:cNvPr id="16" name="Rectangle 15"/>
          <p:cNvSpPr/>
          <p:nvPr/>
        </p:nvSpPr>
        <p:spPr>
          <a:xfrm>
            <a:off x="5760720" y="4334256"/>
            <a:ext cx="5864047" cy="91440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1250" b="1" i="0">
                <a:solidFill>
                  <a:srgbClr val="21759B"/>
                </a:solidFill>
                <a:latin typeface="Montserrat"/>
              </a:rPr>
              <a:t>[Why now]</a:t>
            </a:r>
          </a:p>
          <a:p>
            <a:pPr algn="l">
              <a:lnSpc>
                <a:spcPct val="112000"/>
              </a:lnSpc>
              <a:spcBef>
                <a:spcPts val="300"/>
              </a:spcBef>
            </a:pPr>
            <a:r>
              <a:rPr sz="1050" b="0" i="0">
                <a:solidFill>
                  <a:srgbClr val="21759B"/>
                </a:solidFill>
                <a:latin typeface="Open Sans"/>
              </a:rPr>
              <a:t>[What changed in your town, sector or costs that makes this the right moment.]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ounded Rectangle 1"/>
          <p:cNvSpPr/>
          <p:nvPr/>
        </p:nvSpPr>
        <p:spPr>
          <a:xfrm>
            <a:off x="566928" y="274320"/>
            <a:ext cx="1600200" cy="475488"/>
          </a:xfrm>
          <a:prstGeom prst="roundRect">
            <a:avLst/>
          </a:prstGeom>
          <a:no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850" b="0" i="1">
                <a:solidFill>
                  <a:srgbClr val="21759B"/>
                </a:solidFill>
                <a:latin typeface="Open Sans"/>
              </a:rPr>
              <a:t>[ YOUR LOGO ]</a:t>
            </a:r>
          </a:p>
        </p:txBody>
      </p:sp>
      <p:sp>
        <p:nvSpPr>
          <p:cNvPr id="3" name="TextBox 2"/>
          <p:cNvSpPr txBox="1"/>
          <p:nvPr/>
        </p:nvSpPr>
        <p:spPr>
          <a:xfrm>
            <a:off x="2350008" y="365760"/>
            <a:ext cx="6400800" cy="310896"/>
          </a:xfrm>
          <a:prstGeom prst="rect">
            <a:avLst/>
          </a:prstGeom>
          <a:noFill/>
        </p:spPr>
        <p:txBody>
          <a:bodyPr wrap="square" anchor="t" lIns="0" rIns="0" tIns="0" bIns="0">
            <a:spAutoFit/>
          </a:bodyPr>
          <a:lstStyle/>
          <a:p>
            <a:pPr algn="l">
              <a:lnSpc>
                <a:spcPct val="115000"/>
              </a:lnSpc>
            </a:pPr>
            <a:r>
              <a:rPr sz="1000" b="1" i="0">
                <a:solidFill>
                  <a:srgbClr val="D7B428"/>
                </a:solidFill>
                <a:latin typeface="Montserrat"/>
              </a:rPr>
              <a:t>03 | MARKET OPPORTUNITY</a:t>
            </a:r>
          </a:p>
        </p:txBody>
      </p:sp>
      <p:sp>
        <p:nvSpPr>
          <p:cNvPr id="4" name="Rectangle 3"/>
          <p:cNvSpPr/>
          <p:nvPr/>
        </p:nvSpPr>
        <p:spPr>
          <a:xfrm>
            <a:off x="566928" y="868680"/>
            <a:ext cx="11057839" cy="2011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 name="TextBox 4"/>
          <p:cNvSpPr txBox="1"/>
          <p:nvPr/>
        </p:nvSpPr>
        <p:spPr>
          <a:xfrm>
            <a:off x="566928" y="1042415"/>
            <a:ext cx="11057839" cy="658368"/>
          </a:xfrm>
          <a:prstGeom prst="rect">
            <a:avLst/>
          </a:prstGeom>
          <a:noFill/>
        </p:spPr>
        <p:txBody>
          <a:bodyPr wrap="square" anchor="t" lIns="0" rIns="0" tIns="0" bIns="0">
            <a:spAutoFit/>
          </a:bodyPr>
          <a:lstStyle/>
          <a:p>
            <a:pPr algn="l">
              <a:lnSpc>
                <a:spcPct val="115000"/>
              </a:lnSpc>
            </a:pPr>
            <a:r>
              <a:rPr sz="2700" b="1" i="0">
                <a:solidFill>
                  <a:srgbClr val="191C4A"/>
                </a:solidFill>
                <a:latin typeface="Montserrat"/>
              </a:rPr>
              <a:t>How big the opportunity is</a:t>
            </a:r>
          </a:p>
        </p:txBody>
      </p:sp>
      <p:sp>
        <p:nvSpPr>
          <p:cNvPr id="6" name="TextBox 5"/>
          <p:cNvSpPr txBox="1"/>
          <p:nvPr/>
        </p:nvSpPr>
        <p:spPr>
          <a:xfrm>
            <a:off x="566928" y="1700784"/>
            <a:ext cx="11057839" cy="365760"/>
          </a:xfrm>
          <a:prstGeom prst="rect">
            <a:avLst/>
          </a:prstGeom>
          <a:noFill/>
        </p:spPr>
        <p:txBody>
          <a:bodyPr wrap="square" anchor="t" lIns="0" rIns="0" tIns="0" bIns="0">
            <a:spAutoFit/>
          </a:bodyPr>
          <a:lstStyle/>
          <a:p>
            <a:pPr algn="l">
              <a:lnSpc>
                <a:spcPct val="115000"/>
              </a:lnSpc>
            </a:pPr>
            <a:r>
              <a:rPr sz="1250" b="0" i="0">
                <a:solidFill>
                  <a:srgbClr val="6B6870"/>
                </a:solidFill>
                <a:latin typeface="Open Sans"/>
              </a:rPr>
              <a:t>Built from the bottom up, with sources an assessor can check</a:t>
            </a:r>
          </a:p>
        </p:txBody>
      </p:sp>
      <p:sp>
        <p:nvSpPr>
          <p:cNvPr id="7" name="TextBox 6"/>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8" name="TextBox 7"/>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4</a:t>
            </a:r>
          </a:p>
        </p:txBody>
      </p:sp>
      <p:sp>
        <p:nvSpPr>
          <p:cNvPr id="9" name="Rectangle 8"/>
          <p:cNvSpPr/>
          <p:nvPr/>
        </p:nvSpPr>
        <p:spPr>
          <a:xfrm>
            <a:off x="566928" y="2212848"/>
            <a:ext cx="6766560" cy="621792"/>
          </a:xfrm>
          <a:prstGeom prst="rect">
            <a:avLst/>
          </a:prstGeom>
          <a:solidFill>
            <a:srgbClr val="191C4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1100" b="1" i="0">
                <a:solidFill>
                  <a:srgbClr val="FFFFFF"/>
                </a:solidFill>
                <a:latin typeface="Montserrat"/>
              </a:rPr>
              <a:t>TOTAL MARKET</a:t>
            </a:r>
          </a:p>
        </p:txBody>
      </p:sp>
      <p:sp>
        <p:nvSpPr>
          <p:cNvPr id="10" name="TextBox 9"/>
          <p:cNvSpPr txBox="1"/>
          <p:nvPr/>
        </p:nvSpPr>
        <p:spPr>
          <a:xfrm>
            <a:off x="7534656" y="2249424"/>
            <a:ext cx="4090111" cy="640080"/>
          </a:xfrm>
          <a:prstGeom prst="rect">
            <a:avLst/>
          </a:prstGeom>
          <a:noFill/>
        </p:spPr>
        <p:txBody>
          <a:bodyPr wrap="square" anchor="t" lIns="0" rIns="0" tIns="0" bIns="0">
            <a:spAutoFit/>
          </a:bodyPr>
          <a:lstStyle/>
          <a:p>
            <a:pPr algn="l">
              <a:lnSpc>
                <a:spcPct val="115000"/>
              </a:lnSpc>
            </a:pPr>
            <a:r>
              <a:rPr sz="1500" b="1" i="0">
                <a:solidFill>
                  <a:srgbClr val="191C4A"/>
                </a:solidFill>
                <a:latin typeface="Montserrat"/>
              </a:rPr>
              <a:t>R </a:t>
            </a:r>
            <a:r>
              <a:rPr sz="1500" b="1" i="0">
                <a:solidFill>
                  <a:srgbClr val="21759B"/>
                </a:solidFill>
                <a:latin typeface="Montserrat"/>
              </a:rPr>
              <a:t>[ ]</a:t>
            </a:r>
          </a:p>
          <a:p>
            <a:pPr algn="l">
              <a:lnSpc>
                <a:spcPct val="115000"/>
              </a:lnSpc>
              <a:spcBef>
                <a:spcPts val="200"/>
              </a:spcBef>
            </a:pPr>
            <a:r>
              <a:rPr sz="950" b="0" i="0">
                <a:solidFill>
                  <a:srgbClr val="21759B"/>
                </a:solidFill>
                <a:latin typeface="Open Sans"/>
              </a:rPr>
              <a:t>[Everyone in South Africa who could buy what you sell. R amount and source.]</a:t>
            </a:r>
          </a:p>
        </p:txBody>
      </p:sp>
      <p:sp>
        <p:nvSpPr>
          <p:cNvPr id="11" name="Rectangle 10"/>
          <p:cNvSpPr/>
          <p:nvPr/>
        </p:nvSpPr>
        <p:spPr>
          <a:xfrm>
            <a:off x="566928" y="2999232"/>
            <a:ext cx="5120640" cy="621792"/>
          </a:xfrm>
          <a:prstGeom prst="rect">
            <a:avLst/>
          </a:prstGeom>
          <a:solidFill>
            <a:srgbClr val="21759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1100" b="1" i="0">
                <a:solidFill>
                  <a:srgbClr val="FFFFFF"/>
                </a:solidFill>
                <a:latin typeface="Montserrat"/>
              </a:rPr>
              <a:t>REACHABLE MARKET</a:t>
            </a:r>
          </a:p>
        </p:txBody>
      </p:sp>
      <p:sp>
        <p:nvSpPr>
          <p:cNvPr id="12" name="TextBox 11"/>
          <p:cNvSpPr txBox="1"/>
          <p:nvPr/>
        </p:nvSpPr>
        <p:spPr>
          <a:xfrm>
            <a:off x="5888736" y="3035808"/>
            <a:ext cx="5736031" cy="640080"/>
          </a:xfrm>
          <a:prstGeom prst="rect">
            <a:avLst/>
          </a:prstGeom>
          <a:noFill/>
        </p:spPr>
        <p:txBody>
          <a:bodyPr wrap="square" anchor="t" lIns="0" rIns="0" tIns="0" bIns="0">
            <a:spAutoFit/>
          </a:bodyPr>
          <a:lstStyle/>
          <a:p>
            <a:pPr algn="l">
              <a:lnSpc>
                <a:spcPct val="115000"/>
              </a:lnSpc>
            </a:pPr>
            <a:r>
              <a:rPr sz="1500" b="1" i="0">
                <a:solidFill>
                  <a:srgbClr val="191C4A"/>
                </a:solidFill>
                <a:latin typeface="Montserrat"/>
              </a:rPr>
              <a:t>R </a:t>
            </a:r>
            <a:r>
              <a:rPr sz="1500" b="1" i="0">
                <a:solidFill>
                  <a:srgbClr val="21759B"/>
                </a:solidFill>
                <a:latin typeface="Montserrat"/>
              </a:rPr>
              <a:t>[ ]</a:t>
            </a:r>
          </a:p>
          <a:p>
            <a:pPr algn="l">
              <a:lnSpc>
                <a:spcPct val="115000"/>
              </a:lnSpc>
              <a:spcBef>
                <a:spcPts val="200"/>
              </a:spcBef>
            </a:pPr>
            <a:r>
              <a:rPr sz="950" b="0" i="0">
                <a:solidFill>
                  <a:srgbClr val="21759B"/>
                </a:solidFill>
                <a:latin typeface="Open Sans"/>
              </a:rPr>
              <a:t>[The part you can serve from where you are, with the capacity you have.]</a:t>
            </a:r>
          </a:p>
        </p:txBody>
      </p:sp>
      <p:sp>
        <p:nvSpPr>
          <p:cNvPr id="13" name="Rectangle 12"/>
          <p:cNvSpPr/>
          <p:nvPr/>
        </p:nvSpPr>
        <p:spPr>
          <a:xfrm>
            <a:off x="566928" y="3785615"/>
            <a:ext cx="3474720" cy="621792"/>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1100" b="1" i="0">
                <a:solidFill>
                  <a:srgbClr val="191C4A"/>
                </a:solidFill>
                <a:latin typeface="Montserrat"/>
              </a:rPr>
              <a:t>REALISTIC TARGET</a:t>
            </a:r>
          </a:p>
        </p:txBody>
      </p:sp>
      <p:sp>
        <p:nvSpPr>
          <p:cNvPr id="14" name="TextBox 13"/>
          <p:cNvSpPr txBox="1"/>
          <p:nvPr/>
        </p:nvSpPr>
        <p:spPr>
          <a:xfrm>
            <a:off x="4242816" y="3822191"/>
            <a:ext cx="7381951" cy="640080"/>
          </a:xfrm>
          <a:prstGeom prst="rect">
            <a:avLst/>
          </a:prstGeom>
          <a:noFill/>
        </p:spPr>
        <p:txBody>
          <a:bodyPr wrap="square" anchor="t" lIns="0" rIns="0" tIns="0" bIns="0">
            <a:spAutoFit/>
          </a:bodyPr>
          <a:lstStyle/>
          <a:p>
            <a:pPr algn="l">
              <a:lnSpc>
                <a:spcPct val="115000"/>
              </a:lnSpc>
            </a:pPr>
            <a:r>
              <a:rPr sz="1500" b="1" i="0">
                <a:solidFill>
                  <a:srgbClr val="191C4A"/>
                </a:solidFill>
                <a:latin typeface="Montserrat"/>
              </a:rPr>
              <a:t>R </a:t>
            </a:r>
            <a:r>
              <a:rPr sz="1500" b="1" i="0">
                <a:solidFill>
                  <a:srgbClr val="21759B"/>
                </a:solidFill>
                <a:latin typeface="Montserrat"/>
              </a:rPr>
              <a:t>[ ]</a:t>
            </a:r>
          </a:p>
          <a:p>
            <a:pPr algn="l">
              <a:lnSpc>
                <a:spcPct val="115000"/>
              </a:lnSpc>
              <a:spcBef>
                <a:spcPts val="200"/>
              </a:spcBef>
            </a:pPr>
            <a:r>
              <a:rPr sz="950" b="0" i="0">
                <a:solidFill>
                  <a:srgbClr val="21759B"/>
                </a:solidFill>
                <a:latin typeface="Open Sans"/>
              </a:rPr>
              <a:t>[What you expect to win in three years, and what share of the reachable market that is.]</a:t>
            </a:r>
          </a:p>
        </p:txBody>
      </p:sp>
      <p:sp>
        <p:nvSpPr>
          <p:cNvPr id="15" name="Rectangle 14"/>
          <p:cNvSpPr/>
          <p:nvPr/>
        </p:nvSpPr>
        <p:spPr>
          <a:xfrm>
            <a:off x="566928" y="4663440"/>
            <a:ext cx="11057839" cy="123444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191C4A"/>
                </a:solidFill>
                <a:latin typeface="Montserrat"/>
              </a:rPr>
              <a:t>FREE SOUTH AFRICAN SOURCES YOU CAN QUOTE</a:t>
            </a:r>
          </a:p>
          <a:p>
            <a:pPr algn="l">
              <a:lnSpc>
                <a:spcPct val="112000"/>
              </a:lnSpc>
              <a:spcBef>
                <a:spcPts val="500"/>
              </a:spcBef>
            </a:pPr>
            <a:r>
              <a:rPr sz="1050" b="0" i="0">
                <a:solidFill>
                  <a:srgbClr val="6B6870"/>
                </a:solidFill>
                <a:latin typeface="Open Sans"/>
              </a:rPr>
              <a:t>Stats SA census and ward profiles for households and income bands  |  your municipality's Integrated Development Plan for planned spend and new developments  |  National Treasury eTenders for what the state buys in your sector  |  the South African Reserve Bank Quarterly Bulletin for rates and spending trends  |  your industry body or regulator for sector size</a:t>
            </a:r>
          </a:p>
          <a:p>
            <a:pPr algn="l">
              <a:lnSpc>
                <a:spcPct val="112000"/>
              </a:lnSpc>
              <a:spcBef>
                <a:spcPts val="500"/>
              </a:spcBef>
            </a:pPr>
            <a:r>
              <a:rPr sz="1050" b="0" i="0">
                <a:solidFill>
                  <a:srgbClr val="21759B"/>
                </a:solidFill>
                <a:latin typeface="Open Sans"/>
              </a:rPr>
              <a:t>[Show your arithmetic on the next line: X households, Y percent who buy, Z purchases a year, at R A each.]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ounded Rectangle 1"/>
          <p:cNvSpPr/>
          <p:nvPr/>
        </p:nvSpPr>
        <p:spPr>
          <a:xfrm>
            <a:off x="566928" y="274320"/>
            <a:ext cx="1600200" cy="475488"/>
          </a:xfrm>
          <a:prstGeom prst="roundRect">
            <a:avLst/>
          </a:prstGeom>
          <a:no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850" b="0" i="1">
                <a:solidFill>
                  <a:srgbClr val="21759B"/>
                </a:solidFill>
                <a:latin typeface="Open Sans"/>
              </a:rPr>
              <a:t>[ YOUR LOGO ]</a:t>
            </a:r>
          </a:p>
        </p:txBody>
      </p:sp>
      <p:sp>
        <p:nvSpPr>
          <p:cNvPr id="3" name="TextBox 2"/>
          <p:cNvSpPr txBox="1"/>
          <p:nvPr/>
        </p:nvSpPr>
        <p:spPr>
          <a:xfrm>
            <a:off x="2350008" y="365760"/>
            <a:ext cx="6400800" cy="310896"/>
          </a:xfrm>
          <a:prstGeom prst="rect">
            <a:avLst/>
          </a:prstGeom>
          <a:noFill/>
        </p:spPr>
        <p:txBody>
          <a:bodyPr wrap="square" anchor="t" lIns="0" rIns="0" tIns="0" bIns="0">
            <a:spAutoFit/>
          </a:bodyPr>
          <a:lstStyle/>
          <a:p>
            <a:pPr algn="l">
              <a:lnSpc>
                <a:spcPct val="115000"/>
              </a:lnSpc>
            </a:pPr>
            <a:r>
              <a:rPr sz="1000" b="1" i="0">
                <a:solidFill>
                  <a:srgbClr val="D7B428"/>
                </a:solidFill>
                <a:latin typeface="Montserrat"/>
              </a:rPr>
              <a:t>04 | PRODUCT OR SERVICE</a:t>
            </a:r>
          </a:p>
        </p:txBody>
      </p:sp>
      <p:sp>
        <p:nvSpPr>
          <p:cNvPr id="4" name="Rectangle 3"/>
          <p:cNvSpPr/>
          <p:nvPr/>
        </p:nvSpPr>
        <p:spPr>
          <a:xfrm>
            <a:off x="566928" y="868680"/>
            <a:ext cx="11057839" cy="2011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 name="TextBox 4"/>
          <p:cNvSpPr txBox="1"/>
          <p:nvPr/>
        </p:nvSpPr>
        <p:spPr>
          <a:xfrm>
            <a:off x="566928" y="1042415"/>
            <a:ext cx="11057839" cy="658368"/>
          </a:xfrm>
          <a:prstGeom prst="rect">
            <a:avLst/>
          </a:prstGeom>
          <a:noFill/>
        </p:spPr>
        <p:txBody>
          <a:bodyPr wrap="square" anchor="t" lIns="0" rIns="0" tIns="0" bIns="0">
            <a:spAutoFit/>
          </a:bodyPr>
          <a:lstStyle/>
          <a:p>
            <a:pPr algn="l">
              <a:lnSpc>
                <a:spcPct val="115000"/>
              </a:lnSpc>
            </a:pPr>
            <a:r>
              <a:rPr sz="2700" b="1" i="0">
                <a:solidFill>
                  <a:srgbClr val="191C4A"/>
                </a:solidFill>
                <a:latin typeface="Montserrat"/>
              </a:rPr>
              <a:t>What we sell</a:t>
            </a:r>
          </a:p>
        </p:txBody>
      </p:sp>
      <p:sp>
        <p:nvSpPr>
          <p:cNvPr id="6" name="TextBox 5"/>
          <p:cNvSpPr txBox="1"/>
          <p:nvPr/>
        </p:nvSpPr>
        <p:spPr>
          <a:xfrm>
            <a:off x="566928" y="1700784"/>
            <a:ext cx="11057839" cy="365760"/>
          </a:xfrm>
          <a:prstGeom prst="rect">
            <a:avLst/>
          </a:prstGeom>
          <a:noFill/>
        </p:spPr>
        <p:txBody>
          <a:bodyPr wrap="square" anchor="t" lIns="0" rIns="0" tIns="0" bIns="0">
            <a:spAutoFit/>
          </a:bodyPr>
          <a:lstStyle/>
          <a:p>
            <a:pPr algn="l">
              <a:lnSpc>
                <a:spcPct val="115000"/>
              </a:lnSpc>
            </a:pPr>
            <a:r>
              <a:rPr sz="1250" b="0" i="0">
                <a:solidFill>
                  <a:srgbClr val="6B6870"/>
                </a:solidFill>
                <a:latin typeface="Open Sans"/>
              </a:rPr>
              <a:t>The actual offer, in the customer's language</a:t>
            </a:r>
          </a:p>
        </p:txBody>
      </p:sp>
      <p:sp>
        <p:nvSpPr>
          <p:cNvPr id="7" name="TextBox 6"/>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8" name="TextBox 7"/>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5</a:t>
            </a:r>
          </a:p>
        </p:txBody>
      </p:sp>
      <p:sp>
        <p:nvSpPr>
          <p:cNvPr id="9" name="Rectangle 8"/>
          <p:cNvSpPr/>
          <p:nvPr/>
        </p:nvSpPr>
        <p:spPr>
          <a:xfrm>
            <a:off x="566928" y="2212848"/>
            <a:ext cx="11057839" cy="329184"/>
          </a:xfrm>
          <a:prstGeom prst="rect">
            <a:avLst/>
          </a:prstGeom>
          <a:solidFill>
            <a:srgbClr val="191C4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0" name="TextBox 9"/>
          <p:cNvSpPr txBox="1"/>
          <p:nvPr/>
        </p:nvSpPr>
        <p:spPr>
          <a:xfrm>
            <a:off x="649224" y="2267712"/>
            <a:ext cx="2046975" cy="329184"/>
          </a:xfrm>
          <a:prstGeom prst="rect">
            <a:avLst/>
          </a:prstGeom>
          <a:noFill/>
        </p:spPr>
        <p:txBody>
          <a:bodyPr wrap="square" lIns="0" tIns="0">
            <a:spAutoFit/>
          </a:bodyPr>
          <a:lstStyle/>
          <a:p>
            <a:r>
              <a:rPr sz="900" b="1" i="0">
                <a:solidFill>
                  <a:srgbClr val="FFFFFF"/>
                </a:solidFill>
                <a:latin typeface="Montserrat"/>
              </a:rPr>
              <a:t>OFFER</a:t>
            </a:r>
          </a:p>
        </p:txBody>
      </p:sp>
      <p:sp>
        <p:nvSpPr>
          <p:cNvPr id="11" name="TextBox 10"/>
          <p:cNvSpPr txBox="1"/>
          <p:nvPr/>
        </p:nvSpPr>
        <p:spPr>
          <a:xfrm>
            <a:off x="2860791" y="2267712"/>
            <a:ext cx="4258543" cy="329184"/>
          </a:xfrm>
          <a:prstGeom prst="rect">
            <a:avLst/>
          </a:prstGeom>
          <a:noFill/>
        </p:spPr>
        <p:txBody>
          <a:bodyPr wrap="square" lIns="0" tIns="0">
            <a:spAutoFit/>
          </a:bodyPr>
          <a:lstStyle/>
          <a:p>
            <a:r>
              <a:rPr sz="900" b="1" i="0">
                <a:solidFill>
                  <a:srgbClr val="FFFFFF"/>
                </a:solidFill>
                <a:latin typeface="Montserrat"/>
              </a:rPr>
              <a:t>WHAT THE CUSTOMER GETS</a:t>
            </a:r>
          </a:p>
        </p:txBody>
      </p:sp>
      <p:sp>
        <p:nvSpPr>
          <p:cNvPr id="12" name="TextBox 11"/>
          <p:cNvSpPr txBox="1"/>
          <p:nvPr/>
        </p:nvSpPr>
        <p:spPr>
          <a:xfrm>
            <a:off x="7283927" y="2267712"/>
            <a:ext cx="1825819" cy="329184"/>
          </a:xfrm>
          <a:prstGeom prst="rect">
            <a:avLst/>
          </a:prstGeom>
          <a:noFill/>
        </p:spPr>
        <p:txBody>
          <a:bodyPr wrap="square" lIns="0" tIns="0">
            <a:spAutoFit/>
          </a:bodyPr>
          <a:lstStyle/>
          <a:p>
            <a:r>
              <a:rPr sz="900" b="1" i="0">
                <a:solidFill>
                  <a:srgbClr val="FFFFFF"/>
                </a:solidFill>
                <a:latin typeface="Montserrat"/>
              </a:rPr>
              <a:t>PRICE</a:t>
            </a:r>
          </a:p>
        </p:txBody>
      </p:sp>
      <p:sp>
        <p:nvSpPr>
          <p:cNvPr id="13" name="TextBox 12"/>
          <p:cNvSpPr txBox="1"/>
          <p:nvPr/>
        </p:nvSpPr>
        <p:spPr>
          <a:xfrm>
            <a:off x="9274338" y="2267712"/>
            <a:ext cx="2268132" cy="329184"/>
          </a:xfrm>
          <a:prstGeom prst="rect">
            <a:avLst/>
          </a:prstGeom>
          <a:noFill/>
        </p:spPr>
        <p:txBody>
          <a:bodyPr wrap="square" lIns="0" tIns="0">
            <a:spAutoFit/>
          </a:bodyPr>
          <a:lstStyle/>
          <a:p>
            <a:r>
              <a:rPr sz="900" b="1" i="0">
                <a:solidFill>
                  <a:srgbClr val="FFFFFF"/>
                </a:solidFill>
                <a:latin typeface="Montserrat"/>
              </a:rPr>
              <a:t>WHO BUYS IT</a:t>
            </a:r>
          </a:p>
        </p:txBody>
      </p:sp>
      <p:sp>
        <p:nvSpPr>
          <p:cNvPr id="14" name="TextBox 13"/>
          <p:cNvSpPr txBox="1"/>
          <p:nvPr/>
        </p:nvSpPr>
        <p:spPr>
          <a:xfrm>
            <a:off x="649224" y="2587751"/>
            <a:ext cx="2046975" cy="420624"/>
          </a:xfrm>
          <a:prstGeom prst="rect">
            <a:avLst/>
          </a:prstGeom>
          <a:noFill/>
        </p:spPr>
        <p:txBody>
          <a:bodyPr wrap="square" lIns="0" tIns="0">
            <a:spAutoFit/>
          </a:bodyPr>
          <a:lstStyle/>
          <a:p>
            <a:r>
              <a:rPr sz="1050" b="1" i="0">
                <a:solidFill>
                  <a:srgbClr val="21759B"/>
                </a:solidFill>
                <a:latin typeface="Open Sans"/>
              </a:rPr>
              <a:t>[Offer 1]</a:t>
            </a:r>
          </a:p>
        </p:txBody>
      </p:sp>
      <p:sp>
        <p:nvSpPr>
          <p:cNvPr id="15" name="TextBox 14"/>
          <p:cNvSpPr txBox="1"/>
          <p:nvPr/>
        </p:nvSpPr>
        <p:spPr>
          <a:xfrm>
            <a:off x="2860791" y="2587751"/>
            <a:ext cx="4258543" cy="420624"/>
          </a:xfrm>
          <a:prstGeom prst="rect">
            <a:avLst/>
          </a:prstGeom>
          <a:noFill/>
        </p:spPr>
        <p:txBody>
          <a:bodyPr wrap="square" lIns="0" tIns="0">
            <a:spAutoFit/>
          </a:bodyPr>
          <a:lstStyle/>
          <a:p>
            <a:r>
              <a:rPr sz="1050" b="0" i="0">
                <a:solidFill>
                  <a:srgbClr val="21759B"/>
                </a:solidFill>
                <a:latin typeface="Open Sans"/>
              </a:rPr>
              <a:t>[The outcome, not the features]</a:t>
            </a:r>
          </a:p>
        </p:txBody>
      </p:sp>
      <p:sp>
        <p:nvSpPr>
          <p:cNvPr id="16" name="TextBox 15"/>
          <p:cNvSpPr txBox="1"/>
          <p:nvPr/>
        </p:nvSpPr>
        <p:spPr>
          <a:xfrm>
            <a:off x="7283927" y="2587751"/>
            <a:ext cx="1825819" cy="420624"/>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r>
              <a:rPr sz="1050" b="0" i="0">
                <a:solidFill>
                  <a:srgbClr val="191C4A"/>
                </a:solidFill>
                <a:latin typeface="Open Sans"/>
              </a:rPr>
              <a:t> per </a:t>
            </a:r>
            <a:r>
              <a:rPr sz="1050" b="0" i="0">
                <a:solidFill>
                  <a:srgbClr val="21759B"/>
                </a:solidFill>
                <a:latin typeface="Open Sans"/>
              </a:rPr>
              <a:t>[unit]</a:t>
            </a:r>
          </a:p>
        </p:txBody>
      </p:sp>
      <p:sp>
        <p:nvSpPr>
          <p:cNvPr id="17" name="TextBox 16"/>
          <p:cNvSpPr txBox="1"/>
          <p:nvPr/>
        </p:nvSpPr>
        <p:spPr>
          <a:xfrm>
            <a:off x="9274338" y="2587751"/>
            <a:ext cx="2268132" cy="420624"/>
          </a:xfrm>
          <a:prstGeom prst="rect">
            <a:avLst/>
          </a:prstGeom>
          <a:noFill/>
        </p:spPr>
        <p:txBody>
          <a:bodyPr wrap="square" lIns="0" tIns="0">
            <a:spAutoFit/>
          </a:bodyPr>
          <a:lstStyle/>
          <a:p>
            <a:r>
              <a:rPr sz="1050" b="0" i="0">
                <a:solidFill>
                  <a:srgbClr val="21759B"/>
                </a:solidFill>
                <a:latin typeface="Open Sans"/>
              </a:rPr>
              <a:t>[Customer group]</a:t>
            </a:r>
          </a:p>
        </p:txBody>
      </p:sp>
      <p:sp>
        <p:nvSpPr>
          <p:cNvPr id="18" name="Rectangle 17"/>
          <p:cNvSpPr/>
          <p:nvPr/>
        </p:nvSpPr>
        <p:spPr>
          <a:xfrm>
            <a:off x="566928" y="2962656"/>
            <a:ext cx="11057839" cy="420624"/>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9" name="TextBox 18"/>
          <p:cNvSpPr txBox="1"/>
          <p:nvPr/>
        </p:nvSpPr>
        <p:spPr>
          <a:xfrm>
            <a:off x="649224" y="3008375"/>
            <a:ext cx="2046975" cy="420624"/>
          </a:xfrm>
          <a:prstGeom prst="rect">
            <a:avLst/>
          </a:prstGeom>
          <a:noFill/>
        </p:spPr>
        <p:txBody>
          <a:bodyPr wrap="square" lIns="0" tIns="0">
            <a:spAutoFit/>
          </a:bodyPr>
          <a:lstStyle/>
          <a:p>
            <a:r>
              <a:rPr sz="1050" b="1" i="0">
                <a:solidFill>
                  <a:srgbClr val="21759B"/>
                </a:solidFill>
                <a:latin typeface="Open Sans"/>
              </a:rPr>
              <a:t>[Offer 2]</a:t>
            </a:r>
          </a:p>
        </p:txBody>
      </p:sp>
      <p:sp>
        <p:nvSpPr>
          <p:cNvPr id="20" name="TextBox 19"/>
          <p:cNvSpPr txBox="1"/>
          <p:nvPr/>
        </p:nvSpPr>
        <p:spPr>
          <a:xfrm>
            <a:off x="2860791" y="3008375"/>
            <a:ext cx="4258543" cy="420624"/>
          </a:xfrm>
          <a:prstGeom prst="rect">
            <a:avLst/>
          </a:prstGeom>
          <a:noFill/>
        </p:spPr>
        <p:txBody>
          <a:bodyPr wrap="square" lIns="0" tIns="0">
            <a:spAutoFit/>
          </a:bodyPr>
          <a:lstStyle/>
          <a:p>
            <a:r>
              <a:rPr sz="1050" b="0" i="0">
                <a:solidFill>
                  <a:srgbClr val="21759B"/>
                </a:solidFill>
                <a:latin typeface="Open Sans"/>
              </a:rPr>
              <a:t>[The outcome, not the features]</a:t>
            </a:r>
          </a:p>
        </p:txBody>
      </p:sp>
      <p:sp>
        <p:nvSpPr>
          <p:cNvPr id="21" name="TextBox 20"/>
          <p:cNvSpPr txBox="1"/>
          <p:nvPr/>
        </p:nvSpPr>
        <p:spPr>
          <a:xfrm>
            <a:off x="7283927" y="3008375"/>
            <a:ext cx="1825819" cy="420624"/>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r>
              <a:rPr sz="1050" b="0" i="0">
                <a:solidFill>
                  <a:srgbClr val="191C4A"/>
                </a:solidFill>
                <a:latin typeface="Open Sans"/>
              </a:rPr>
              <a:t> per </a:t>
            </a:r>
            <a:r>
              <a:rPr sz="1050" b="0" i="0">
                <a:solidFill>
                  <a:srgbClr val="21759B"/>
                </a:solidFill>
                <a:latin typeface="Open Sans"/>
              </a:rPr>
              <a:t>[unit]</a:t>
            </a:r>
          </a:p>
        </p:txBody>
      </p:sp>
      <p:sp>
        <p:nvSpPr>
          <p:cNvPr id="22" name="TextBox 21"/>
          <p:cNvSpPr txBox="1"/>
          <p:nvPr/>
        </p:nvSpPr>
        <p:spPr>
          <a:xfrm>
            <a:off x="9274338" y="3008375"/>
            <a:ext cx="2268132" cy="420624"/>
          </a:xfrm>
          <a:prstGeom prst="rect">
            <a:avLst/>
          </a:prstGeom>
          <a:noFill/>
        </p:spPr>
        <p:txBody>
          <a:bodyPr wrap="square" lIns="0" tIns="0">
            <a:spAutoFit/>
          </a:bodyPr>
          <a:lstStyle/>
          <a:p>
            <a:r>
              <a:rPr sz="1050" b="0" i="0">
                <a:solidFill>
                  <a:srgbClr val="21759B"/>
                </a:solidFill>
                <a:latin typeface="Open Sans"/>
              </a:rPr>
              <a:t>[Customer group]</a:t>
            </a:r>
          </a:p>
        </p:txBody>
      </p:sp>
      <p:sp>
        <p:nvSpPr>
          <p:cNvPr id="23" name="TextBox 22"/>
          <p:cNvSpPr txBox="1"/>
          <p:nvPr/>
        </p:nvSpPr>
        <p:spPr>
          <a:xfrm>
            <a:off x="649224" y="3428999"/>
            <a:ext cx="2046975" cy="420624"/>
          </a:xfrm>
          <a:prstGeom prst="rect">
            <a:avLst/>
          </a:prstGeom>
          <a:noFill/>
        </p:spPr>
        <p:txBody>
          <a:bodyPr wrap="square" lIns="0" tIns="0">
            <a:spAutoFit/>
          </a:bodyPr>
          <a:lstStyle/>
          <a:p>
            <a:r>
              <a:rPr sz="1050" b="1" i="0">
                <a:solidFill>
                  <a:srgbClr val="21759B"/>
                </a:solidFill>
                <a:latin typeface="Open Sans"/>
              </a:rPr>
              <a:t>[Offer 3]</a:t>
            </a:r>
          </a:p>
        </p:txBody>
      </p:sp>
      <p:sp>
        <p:nvSpPr>
          <p:cNvPr id="24" name="TextBox 23"/>
          <p:cNvSpPr txBox="1"/>
          <p:nvPr/>
        </p:nvSpPr>
        <p:spPr>
          <a:xfrm>
            <a:off x="2860791" y="3428999"/>
            <a:ext cx="4258543" cy="420624"/>
          </a:xfrm>
          <a:prstGeom prst="rect">
            <a:avLst/>
          </a:prstGeom>
          <a:noFill/>
        </p:spPr>
        <p:txBody>
          <a:bodyPr wrap="square" lIns="0" tIns="0">
            <a:spAutoFit/>
          </a:bodyPr>
          <a:lstStyle/>
          <a:p>
            <a:r>
              <a:rPr sz="1050" b="0" i="0">
                <a:solidFill>
                  <a:srgbClr val="21759B"/>
                </a:solidFill>
                <a:latin typeface="Open Sans"/>
              </a:rPr>
              <a:t>[The outcome, not the features]</a:t>
            </a:r>
          </a:p>
        </p:txBody>
      </p:sp>
      <p:sp>
        <p:nvSpPr>
          <p:cNvPr id="25" name="TextBox 24"/>
          <p:cNvSpPr txBox="1"/>
          <p:nvPr/>
        </p:nvSpPr>
        <p:spPr>
          <a:xfrm>
            <a:off x="7283927" y="3428999"/>
            <a:ext cx="1825819" cy="420624"/>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r>
              <a:rPr sz="1050" b="0" i="0">
                <a:solidFill>
                  <a:srgbClr val="191C4A"/>
                </a:solidFill>
                <a:latin typeface="Open Sans"/>
              </a:rPr>
              <a:t> per </a:t>
            </a:r>
            <a:r>
              <a:rPr sz="1050" b="0" i="0">
                <a:solidFill>
                  <a:srgbClr val="21759B"/>
                </a:solidFill>
                <a:latin typeface="Open Sans"/>
              </a:rPr>
              <a:t>[unit]</a:t>
            </a:r>
          </a:p>
        </p:txBody>
      </p:sp>
      <p:sp>
        <p:nvSpPr>
          <p:cNvPr id="26" name="TextBox 25"/>
          <p:cNvSpPr txBox="1"/>
          <p:nvPr/>
        </p:nvSpPr>
        <p:spPr>
          <a:xfrm>
            <a:off x="9274338" y="3428999"/>
            <a:ext cx="2268132" cy="420624"/>
          </a:xfrm>
          <a:prstGeom prst="rect">
            <a:avLst/>
          </a:prstGeom>
          <a:noFill/>
        </p:spPr>
        <p:txBody>
          <a:bodyPr wrap="square" lIns="0" tIns="0">
            <a:spAutoFit/>
          </a:bodyPr>
          <a:lstStyle/>
          <a:p>
            <a:r>
              <a:rPr sz="1050" b="0" i="0">
                <a:solidFill>
                  <a:srgbClr val="21759B"/>
                </a:solidFill>
                <a:latin typeface="Open Sans"/>
              </a:rPr>
              <a:t>[Customer group]</a:t>
            </a:r>
          </a:p>
        </p:txBody>
      </p:sp>
      <p:sp>
        <p:nvSpPr>
          <p:cNvPr id="27" name="Rectangle 26"/>
          <p:cNvSpPr/>
          <p:nvPr/>
        </p:nvSpPr>
        <p:spPr>
          <a:xfrm>
            <a:off x="566928" y="3803904"/>
            <a:ext cx="11057839" cy="420624"/>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28" name="TextBox 27"/>
          <p:cNvSpPr txBox="1"/>
          <p:nvPr/>
        </p:nvSpPr>
        <p:spPr>
          <a:xfrm>
            <a:off x="649224" y="3849624"/>
            <a:ext cx="2046975" cy="420624"/>
          </a:xfrm>
          <a:prstGeom prst="rect">
            <a:avLst/>
          </a:prstGeom>
          <a:noFill/>
        </p:spPr>
        <p:txBody>
          <a:bodyPr wrap="square" lIns="0" tIns="0">
            <a:spAutoFit/>
          </a:bodyPr>
          <a:lstStyle/>
          <a:p>
            <a:r>
              <a:rPr sz="1050" b="1" i="0">
                <a:solidFill>
                  <a:srgbClr val="21759B"/>
                </a:solidFill>
                <a:latin typeface="Open Sans"/>
              </a:rPr>
              <a:t>[Offer 4]</a:t>
            </a:r>
          </a:p>
        </p:txBody>
      </p:sp>
      <p:sp>
        <p:nvSpPr>
          <p:cNvPr id="29" name="TextBox 28"/>
          <p:cNvSpPr txBox="1"/>
          <p:nvPr/>
        </p:nvSpPr>
        <p:spPr>
          <a:xfrm>
            <a:off x="2860791" y="3849624"/>
            <a:ext cx="4258543" cy="420624"/>
          </a:xfrm>
          <a:prstGeom prst="rect">
            <a:avLst/>
          </a:prstGeom>
          <a:noFill/>
        </p:spPr>
        <p:txBody>
          <a:bodyPr wrap="square" lIns="0" tIns="0">
            <a:spAutoFit/>
          </a:bodyPr>
          <a:lstStyle/>
          <a:p>
            <a:r>
              <a:rPr sz="1050" b="0" i="0">
                <a:solidFill>
                  <a:srgbClr val="21759B"/>
                </a:solidFill>
                <a:latin typeface="Open Sans"/>
              </a:rPr>
              <a:t>[The outcome, not the features]</a:t>
            </a:r>
          </a:p>
        </p:txBody>
      </p:sp>
      <p:sp>
        <p:nvSpPr>
          <p:cNvPr id="30" name="TextBox 29"/>
          <p:cNvSpPr txBox="1"/>
          <p:nvPr/>
        </p:nvSpPr>
        <p:spPr>
          <a:xfrm>
            <a:off x="7283927" y="3849624"/>
            <a:ext cx="1825819" cy="420624"/>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r>
              <a:rPr sz="1050" b="0" i="0">
                <a:solidFill>
                  <a:srgbClr val="191C4A"/>
                </a:solidFill>
                <a:latin typeface="Open Sans"/>
              </a:rPr>
              <a:t> per </a:t>
            </a:r>
            <a:r>
              <a:rPr sz="1050" b="0" i="0">
                <a:solidFill>
                  <a:srgbClr val="21759B"/>
                </a:solidFill>
                <a:latin typeface="Open Sans"/>
              </a:rPr>
              <a:t>[unit]</a:t>
            </a:r>
          </a:p>
        </p:txBody>
      </p:sp>
      <p:sp>
        <p:nvSpPr>
          <p:cNvPr id="31" name="TextBox 30"/>
          <p:cNvSpPr txBox="1"/>
          <p:nvPr/>
        </p:nvSpPr>
        <p:spPr>
          <a:xfrm>
            <a:off x="9274338" y="3849624"/>
            <a:ext cx="2268132" cy="420624"/>
          </a:xfrm>
          <a:prstGeom prst="rect">
            <a:avLst/>
          </a:prstGeom>
          <a:noFill/>
        </p:spPr>
        <p:txBody>
          <a:bodyPr wrap="square" lIns="0" tIns="0">
            <a:spAutoFit/>
          </a:bodyPr>
          <a:lstStyle/>
          <a:p>
            <a:r>
              <a:rPr sz="1050" b="0" i="0">
                <a:solidFill>
                  <a:srgbClr val="21759B"/>
                </a:solidFill>
                <a:latin typeface="Open Sans"/>
              </a:rPr>
              <a:t>[Customer group]</a:t>
            </a:r>
          </a:p>
        </p:txBody>
      </p:sp>
      <p:sp>
        <p:nvSpPr>
          <p:cNvPr id="32" name="Rectangle 31"/>
          <p:cNvSpPr/>
          <p:nvPr/>
        </p:nvSpPr>
        <p:spPr>
          <a:xfrm>
            <a:off x="566928" y="4498848"/>
            <a:ext cx="3551834" cy="91440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21759B"/>
                </a:solidFill>
                <a:latin typeface="Montserrat"/>
              </a:rPr>
              <a:t>BEST SELLER</a:t>
            </a:r>
          </a:p>
          <a:p>
            <a:pPr algn="l">
              <a:lnSpc>
                <a:spcPct val="112000"/>
              </a:lnSpc>
              <a:spcBef>
                <a:spcPts val="400"/>
              </a:spcBef>
            </a:pPr>
            <a:r>
              <a:rPr sz="1100" b="0" i="0">
                <a:solidFill>
                  <a:srgbClr val="21759B"/>
                </a:solidFill>
                <a:latin typeface="Open Sans"/>
              </a:rPr>
              <a:t>[Which offer earns most, and why]</a:t>
            </a:r>
          </a:p>
        </p:txBody>
      </p:sp>
      <p:sp>
        <p:nvSpPr>
          <p:cNvPr id="33" name="Rectangle 32"/>
          <p:cNvSpPr/>
          <p:nvPr/>
        </p:nvSpPr>
        <p:spPr>
          <a:xfrm>
            <a:off x="4319930" y="4498848"/>
            <a:ext cx="3551834" cy="91440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21759B"/>
                </a:solidFill>
                <a:latin typeface="Montserrat"/>
              </a:rPr>
              <a:t>HIGHEST MARGIN</a:t>
            </a:r>
          </a:p>
          <a:p>
            <a:pPr algn="l">
              <a:lnSpc>
                <a:spcPct val="112000"/>
              </a:lnSpc>
              <a:spcBef>
                <a:spcPts val="400"/>
              </a:spcBef>
            </a:pPr>
            <a:r>
              <a:rPr sz="1100" b="0" i="0">
                <a:solidFill>
                  <a:srgbClr val="21759B"/>
                </a:solidFill>
                <a:latin typeface="Open Sans"/>
              </a:rPr>
              <a:t>[Which offer is most profitable, and why]</a:t>
            </a:r>
          </a:p>
        </p:txBody>
      </p:sp>
      <p:sp>
        <p:nvSpPr>
          <p:cNvPr id="34" name="Rectangle 33"/>
          <p:cNvSpPr/>
          <p:nvPr/>
        </p:nvSpPr>
        <p:spPr>
          <a:xfrm>
            <a:off x="8072932" y="4498848"/>
            <a:ext cx="3551834" cy="91440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21759B"/>
                </a:solidFill>
                <a:latin typeface="Montserrat"/>
              </a:rPr>
              <a:t>NEXT TO LAUNCH</a:t>
            </a:r>
          </a:p>
          <a:p>
            <a:pPr algn="l">
              <a:lnSpc>
                <a:spcPct val="112000"/>
              </a:lnSpc>
              <a:spcBef>
                <a:spcPts val="400"/>
              </a:spcBef>
            </a:pPr>
            <a:r>
              <a:rPr sz="1100" b="0" i="0">
                <a:solidFill>
                  <a:srgbClr val="21759B"/>
                </a:solidFill>
                <a:latin typeface="Open Sans"/>
              </a:rPr>
              <a:t>[What is coming, and when]</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ounded Rectangle 1"/>
          <p:cNvSpPr/>
          <p:nvPr/>
        </p:nvSpPr>
        <p:spPr>
          <a:xfrm>
            <a:off x="566928" y="274320"/>
            <a:ext cx="1600200" cy="475488"/>
          </a:xfrm>
          <a:prstGeom prst="roundRect">
            <a:avLst/>
          </a:prstGeom>
          <a:no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850" b="0" i="1">
                <a:solidFill>
                  <a:srgbClr val="21759B"/>
                </a:solidFill>
                <a:latin typeface="Open Sans"/>
              </a:rPr>
              <a:t>[ YOUR LOGO ]</a:t>
            </a:r>
          </a:p>
        </p:txBody>
      </p:sp>
      <p:sp>
        <p:nvSpPr>
          <p:cNvPr id="3" name="TextBox 2"/>
          <p:cNvSpPr txBox="1"/>
          <p:nvPr/>
        </p:nvSpPr>
        <p:spPr>
          <a:xfrm>
            <a:off x="2350008" y="365760"/>
            <a:ext cx="6400800" cy="310896"/>
          </a:xfrm>
          <a:prstGeom prst="rect">
            <a:avLst/>
          </a:prstGeom>
          <a:noFill/>
        </p:spPr>
        <p:txBody>
          <a:bodyPr wrap="square" anchor="t" lIns="0" rIns="0" tIns="0" bIns="0">
            <a:spAutoFit/>
          </a:bodyPr>
          <a:lstStyle/>
          <a:p>
            <a:pPr algn="l">
              <a:lnSpc>
                <a:spcPct val="115000"/>
              </a:lnSpc>
            </a:pPr>
            <a:r>
              <a:rPr sz="1000" b="1" i="0">
                <a:solidFill>
                  <a:srgbClr val="D7B428"/>
                </a:solidFill>
                <a:latin typeface="Montserrat"/>
              </a:rPr>
              <a:t>05 | BUSINESS MODEL</a:t>
            </a:r>
          </a:p>
        </p:txBody>
      </p:sp>
      <p:sp>
        <p:nvSpPr>
          <p:cNvPr id="4" name="Rectangle 3"/>
          <p:cNvSpPr/>
          <p:nvPr/>
        </p:nvSpPr>
        <p:spPr>
          <a:xfrm>
            <a:off x="566928" y="868680"/>
            <a:ext cx="11057839" cy="2011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 name="TextBox 4"/>
          <p:cNvSpPr txBox="1"/>
          <p:nvPr/>
        </p:nvSpPr>
        <p:spPr>
          <a:xfrm>
            <a:off x="566928" y="1042415"/>
            <a:ext cx="11057839" cy="658368"/>
          </a:xfrm>
          <a:prstGeom prst="rect">
            <a:avLst/>
          </a:prstGeom>
          <a:noFill/>
        </p:spPr>
        <p:txBody>
          <a:bodyPr wrap="square" anchor="t" lIns="0" rIns="0" tIns="0" bIns="0">
            <a:spAutoFit/>
          </a:bodyPr>
          <a:lstStyle/>
          <a:p>
            <a:pPr algn="l">
              <a:lnSpc>
                <a:spcPct val="115000"/>
              </a:lnSpc>
            </a:pPr>
            <a:r>
              <a:rPr sz="2700" b="1" i="0">
                <a:solidFill>
                  <a:srgbClr val="191C4A"/>
                </a:solidFill>
                <a:latin typeface="Montserrat"/>
              </a:rPr>
              <a:t>How we make money</a:t>
            </a:r>
          </a:p>
        </p:txBody>
      </p:sp>
      <p:sp>
        <p:nvSpPr>
          <p:cNvPr id="6" name="TextBox 5"/>
          <p:cNvSpPr txBox="1"/>
          <p:nvPr/>
        </p:nvSpPr>
        <p:spPr>
          <a:xfrm>
            <a:off x="566928" y="1700784"/>
            <a:ext cx="11057839" cy="365760"/>
          </a:xfrm>
          <a:prstGeom prst="rect">
            <a:avLst/>
          </a:prstGeom>
          <a:noFill/>
        </p:spPr>
        <p:txBody>
          <a:bodyPr wrap="square" anchor="t" lIns="0" rIns="0" tIns="0" bIns="0">
            <a:spAutoFit/>
          </a:bodyPr>
          <a:lstStyle/>
          <a:p>
            <a:pPr algn="l">
              <a:lnSpc>
                <a:spcPct val="115000"/>
              </a:lnSpc>
            </a:pPr>
            <a:r>
              <a:rPr sz="1250" b="0" i="0">
                <a:solidFill>
                  <a:srgbClr val="6B6870"/>
                </a:solidFill>
                <a:latin typeface="Open Sans"/>
              </a:rPr>
              <a:t>Where the revenue comes from, and what is left after costs</a:t>
            </a:r>
          </a:p>
        </p:txBody>
      </p:sp>
      <p:sp>
        <p:nvSpPr>
          <p:cNvPr id="7" name="TextBox 6"/>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8" name="TextBox 7"/>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6</a:t>
            </a:r>
          </a:p>
        </p:txBody>
      </p:sp>
      <p:sp>
        <p:nvSpPr>
          <p:cNvPr id="9" name="Rectangle 8"/>
          <p:cNvSpPr/>
          <p:nvPr/>
        </p:nvSpPr>
        <p:spPr>
          <a:xfrm>
            <a:off x="566928" y="2212848"/>
            <a:ext cx="5391759" cy="3063240"/>
          </a:xfrm>
          <a:prstGeom prst="rect">
            <a:avLst/>
          </a:prstGeom>
          <a:solidFill>
            <a:srgbClr val="FFFFFF"/>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191C4A"/>
                </a:solidFill>
                <a:latin typeface="Montserrat"/>
              </a:rPr>
              <a:t>REVENUE STREAMS</a:t>
            </a:r>
          </a:p>
          <a:p>
            <a:pPr algn="l">
              <a:lnSpc>
                <a:spcPct val="112000"/>
              </a:lnSpc>
              <a:spcBef>
                <a:spcPts val="800"/>
              </a:spcBef>
            </a:pPr>
            <a:r>
              <a:rPr sz="1150" b="0" i="0">
                <a:solidFill>
                  <a:srgbClr val="21759B"/>
                </a:solidFill>
                <a:latin typeface="Open Sans"/>
              </a:rPr>
              <a:t>[Stream 1]</a:t>
            </a:r>
            <a:r>
              <a:rPr sz="1150" b="0" i="0">
                <a:solidFill>
                  <a:srgbClr val="191C4A"/>
                </a:solidFill>
                <a:latin typeface="Open Sans"/>
              </a:rPr>
              <a:t>: </a:t>
            </a:r>
            <a:r>
              <a:rPr sz="1150" b="0" i="0">
                <a:solidFill>
                  <a:srgbClr val="21759B"/>
                </a:solidFill>
                <a:latin typeface="Open Sans"/>
              </a:rPr>
              <a:t>[how it is charged, and what percentage of revenue it is]</a:t>
            </a:r>
          </a:p>
          <a:p>
            <a:pPr algn="l">
              <a:lnSpc>
                <a:spcPct val="112000"/>
              </a:lnSpc>
              <a:spcBef>
                <a:spcPts val="600"/>
              </a:spcBef>
            </a:pPr>
            <a:r>
              <a:rPr sz="1150" b="0" i="0">
                <a:solidFill>
                  <a:srgbClr val="21759B"/>
                </a:solidFill>
                <a:latin typeface="Open Sans"/>
              </a:rPr>
              <a:t>[Stream 2]</a:t>
            </a:r>
            <a:r>
              <a:rPr sz="1150" b="0" i="0">
                <a:solidFill>
                  <a:srgbClr val="191C4A"/>
                </a:solidFill>
                <a:latin typeface="Open Sans"/>
              </a:rPr>
              <a:t>: </a:t>
            </a:r>
            <a:r>
              <a:rPr sz="1150" b="0" i="0">
                <a:solidFill>
                  <a:srgbClr val="21759B"/>
                </a:solidFill>
                <a:latin typeface="Open Sans"/>
              </a:rPr>
              <a:t>[how it is charged, and what percentage of revenue it is]</a:t>
            </a:r>
          </a:p>
          <a:p>
            <a:pPr algn="l">
              <a:lnSpc>
                <a:spcPct val="112000"/>
              </a:lnSpc>
              <a:spcBef>
                <a:spcPts val="600"/>
              </a:spcBef>
            </a:pPr>
            <a:r>
              <a:rPr sz="1150" b="0" i="0">
                <a:solidFill>
                  <a:srgbClr val="21759B"/>
                </a:solidFill>
                <a:latin typeface="Open Sans"/>
              </a:rPr>
              <a:t>[Stream 3]</a:t>
            </a:r>
            <a:r>
              <a:rPr sz="1150" b="0" i="0">
                <a:solidFill>
                  <a:srgbClr val="191C4A"/>
                </a:solidFill>
                <a:latin typeface="Open Sans"/>
              </a:rPr>
              <a:t>: </a:t>
            </a:r>
            <a:r>
              <a:rPr sz="1150" b="0" i="0">
                <a:solidFill>
                  <a:srgbClr val="21759B"/>
                </a:solidFill>
                <a:latin typeface="Open Sans"/>
              </a:rPr>
              <a:t>[how it is charged, and what percentage of revenue it is]</a:t>
            </a:r>
          </a:p>
          <a:p>
            <a:pPr algn="l">
              <a:lnSpc>
                <a:spcPct val="112000"/>
              </a:lnSpc>
              <a:spcBef>
                <a:spcPts val="1000"/>
              </a:spcBef>
            </a:pPr>
            <a:r>
              <a:rPr sz="1050" b="0" i="0">
                <a:solidFill>
                  <a:srgbClr val="6B6870"/>
                </a:solidFill>
                <a:latin typeface="Open Sans"/>
              </a:rPr>
              <a:t>Pricing approach: </a:t>
            </a:r>
            <a:r>
              <a:rPr sz="1050" b="0" i="0">
                <a:solidFill>
                  <a:srgbClr val="21759B"/>
                </a:solidFill>
                <a:latin typeface="Open Sans"/>
              </a:rPr>
              <a:t>[cost plus a mark up, matching the market, or pricing on the value you create]</a:t>
            </a:r>
          </a:p>
          <a:p>
            <a:pPr algn="l">
              <a:lnSpc>
                <a:spcPct val="112000"/>
              </a:lnSpc>
              <a:spcBef>
                <a:spcPts val="500"/>
              </a:spcBef>
            </a:pPr>
            <a:r>
              <a:rPr sz="1050" b="0" i="0">
                <a:solidFill>
                  <a:srgbClr val="6B6870"/>
                </a:solidFill>
                <a:latin typeface="Open Sans"/>
              </a:rPr>
              <a:t>Payment terms: </a:t>
            </a:r>
            <a:r>
              <a:rPr sz="1050" b="0" i="0">
                <a:solidFill>
                  <a:srgbClr val="21759B"/>
                </a:solidFill>
                <a:latin typeface="Open Sans"/>
              </a:rPr>
              <a:t>[deposit, days to pay, and what you do when payment is late]</a:t>
            </a:r>
          </a:p>
        </p:txBody>
      </p:sp>
      <p:sp>
        <p:nvSpPr>
          <p:cNvPr id="10" name="Rectangle 9"/>
          <p:cNvSpPr/>
          <p:nvPr/>
        </p:nvSpPr>
        <p:spPr>
          <a:xfrm>
            <a:off x="6233007" y="2212848"/>
            <a:ext cx="5391759" cy="306324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191C4A"/>
                </a:solidFill>
                <a:latin typeface="Montserrat"/>
              </a:rPr>
              <a:t>THE UNIT ECONOMICS OF ONE SALE</a:t>
            </a:r>
          </a:p>
        </p:txBody>
      </p:sp>
      <p:sp>
        <p:nvSpPr>
          <p:cNvPr id="11" name="TextBox 10"/>
          <p:cNvSpPr txBox="1"/>
          <p:nvPr/>
        </p:nvSpPr>
        <p:spPr>
          <a:xfrm>
            <a:off x="6379311" y="2697480"/>
            <a:ext cx="3471519" cy="310896"/>
          </a:xfrm>
          <a:prstGeom prst="rect">
            <a:avLst/>
          </a:prstGeom>
          <a:noFill/>
        </p:spPr>
        <p:txBody>
          <a:bodyPr wrap="square" anchor="t" lIns="0" rIns="0" tIns="0" bIns="0">
            <a:spAutoFit/>
          </a:bodyPr>
          <a:lstStyle/>
          <a:p>
            <a:pPr algn="l">
              <a:lnSpc>
                <a:spcPct val="115000"/>
              </a:lnSpc>
            </a:pPr>
            <a:r>
              <a:rPr sz="1100" b="0" i="0">
                <a:solidFill>
                  <a:srgbClr val="191C4A"/>
                </a:solidFill>
                <a:latin typeface="Open Sans"/>
              </a:rPr>
              <a:t>Price of one </a:t>
            </a:r>
            <a:r>
              <a:rPr sz="1100" b="0" i="0">
                <a:solidFill>
                  <a:srgbClr val="21759B"/>
                </a:solidFill>
                <a:latin typeface="Open Sans"/>
              </a:rPr>
              <a:t>[job or unit]</a:t>
            </a:r>
          </a:p>
        </p:txBody>
      </p:sp>
      <p:sp>
        <p:nvSpPr>
          <p:cNvPr id="12" name="TextBox 11"/>
          <p:cNvSpPr txBox="1"/>
          <p:nvPr/>
        </p:nvSpPr>
        <p:spPr>
          <a:xfrm>
            <a:off x="9750247" y="2697480"/>
            <a:ext cx="1463040" cy="310896"/>
          </a:xfrm>
          <a:prstGeom prst="rect">
            <a:avLst/>
          </a:prstGeom>
          <a:noFill/>
        </p:spPr>
        <p:txBody>
          <a:bodyPr wrap="square" anchor="t" lIns="0" rIns="0" tIns="0" bIns="0">
            <a:spAutoFit/>
          </a:bodyPr>
          <a:lstStyle/>
          <a:p>
            <a:pPr algn="r">
              <a:lnSpc>
                <a:spcPct val="115000"/>
              </a:lnSpc>
            </a:pPr>
            <a:r>
              <a:rPr sz="1100" b="1" i="0">
                <a:solidFill>
                  <a:srgbClr val="191C4A"/>
                </a:solidFill>
                <a:latin typeface="Open Sans"/>
              </a:rPr>
              <a:t>R </a:t>
            </a:r>
            <a:r>
              <a:rPr sz="1100" b="1" i="0">
                <a:solidFill>
                  <a:srgbClr val="21759B"/>
                </a:solidFill>
                <a:latin typeface="Open Sans"/>
              </a:rPr>
              <a:t>[ ]</a:t>
            </a:r>
          </a:p>
        </p:txBody>
      </p:sp>
      <p:sp>
        <p:nvSpPr>
          <p:cNvPr id="13" name="Rectangle 12"/>
          <p:cNvSpPr/>
          <p:nvPr/>
        </p:nvSpPr>
        <p:spPr>
          <a:xfrm>
            <a:off x="6379311" y="3026664"/>
            <a:ext cx="4550511" cy="7315"/>
          </a:xfrm>
          <a:prstGeom prst="rect">
            <a:avLst/>
          </a:prstGeom>
          <a:solidFill>
            <a:srgbClr val="E0DDD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4" name="TextBox 13"/>
          <p:cNvSpPr txBox="1"/>
          <p:nvPr/>
        </p:nvSpPr>
        <p:spPr>
          <a:xfrm>
            <a:off x="6379311" y="3099816"/>
            <a:ext cx="3471519" cy="310896"/>
          </a:xfrm>
          <a:prstGeom prst="rect">
            <a:avLst/>
          </a:prstGeom>
          <a:noFill/>
        </p:spPr>
        <p:txBody>
          <a:bodyPr wrap="square" anchor="t" lIns="0" rIns="0" tIns="0" bIns="0">
            <a:spAutoFit/>
          </a:bodyPr>
          <a:lstStyle/>
          <a:p>
            <a:pPr algn="l">
              <a:lnSpc>
                <a:spcPct val="115000"/>
              </a:lnSpc>
            </a:pPr>
            <a:r>
              <a:rPr sz="1100" b="0" i="0">
                <a:solidFill>
                  <a:srgbClr val="191C4A"/>
                </a:solidFill>
                <a:latin typeface="Open Sans"/>
              </a:rPr>
              <a:t>Materials and direct costs</a:t>
            </a:r>
          </a:p>
        </p:txBody>
      </p:sp>
      <p:sp>
        <p:nvSpPr>
          <p:cNvPr id="15" name="TextBox 14"/>
          <p:cNvSpPr txBox="1"/>
          <p:nvPr/>
        </p:nvSpPr>
        <p:spPr>
          <a:xfrm>
            <a:off x="9750247" y="3099816"/>
            <a:ext cx="1463040" cy="310896"/>
          </a:xfrm>
          <a:prstGeom prst="rect">
            <a:avLst/>
          </a:prstGeom>
          <a:noFill/>
        </p:spPr>
        <p:txBody>
          <a:bodyPr wrap="square" anchor="t" lIns="0" rIns="0" tIns="0" bIns="0">
            <a:spAutoFit/>
          </a:bodyPr>
          <a:lstStyle/>
          <a:p>
            <a:pPr algn="r">
              <a:lnSpc>
                <a:spcPct val="115000"/>
              </a:lnSpc>
            </a:pPr>
            <a:r>
              <a:rPr sz="1100" b="1" i="0">
                <a:solidFill>
                  <a:srgbClr val="191C4A"/>
                </a:solidFill>
                <a:latin typeface="Open Sans"/>
              </a:rPr>
              <a:t>R </a:t>
            </a:r>
            <a:r>
              <a:rPr sz="1100" b="1" i="0">
                <a:solidFill>
                  <a:srgbClr val="21759B"/>
                </a:solidFill>
                <a:latin typeface="Open Sans"/>
              </a:rPr>
              <a:t>[ ]</a:t>
            </a:r>
          </a:p>
        </p:txBody>
      </p:sp>
      <p:sp>
        <p:nvSpPr>
          <p:cNvPr id="16" name="Rectangle 15"/>
          <p:cNvSpPr/>
          <p:nvPr/>
        </p:nvSpPr>
        <p:spPr>
          <a:xfrm>
            <a:off x="6379311" y="3429000"/>
            <a:ext cx="4550511" cy="7315"/>
          </a:xfrm>
          <a:prstGeom prst="rect">
            <a:avLst/>
          </a:prstGeom>
          <a:solidFill>
            <a:srgbClr val="E0DDD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7" name="TextBox 16"/>
          <p:cNvSpPr txBox="1"/>
          <p:nvPr/>
        </p:nvSpPr>
        <p:spPr>
          <a:xfrm>
            <a:off x="6379311" y="3502152"/>
            <a:ext cx="3471519" cy="310896"/>
          </a:xfrm>
          <a:prstGeom prst="rect">
            <a:avLst/>
          </a:prstGeom>
          <a:noFill/>
        </p:spPr>
        <p:txBody>
          <a:bodyPr wrap="square" anchor="t" lIns="0" rIns="0" tIns="0" bIns="0">
            <a:spAutoFit/>
          </a:bodyPr>
          <a:lstStyle/>
          <a:p>
            <a:pPr algn="l">
              <a:lnSpc>
                <a:spcPct val="115000"/>
              </a:lnSpc>
            </a:pPr>
            <a:r>
              <a:rPr sz="1100" b="0" i="0">
                <a:solidFill>
                  <a:srgbClr val="191C4A"/>
                </a:solidFill>
                <a:latin typeface="Open Sans"/>
              </a:rPr>
              <a:t>Direct labour</a:t>
            </a:r>
          </a:p>
        </p:txBody>
      </p:sp>
      <p:sp>
        <p:nvSpPr>
          <p:cNvPr id="18" name="TextBox 17"/>
          <p:cNvSpPr txBox="1"/>
          <p:nvPr/>
        </p:nvSpPr>
        <p:spPr>
          <a:xfrm>
            <a:off x="9750247" y="3502152"/>
            <a:ext cx="1463040" cy="310896"/>
          </a:xfrm>
          <a:prstGeom prst="rect">
            <a:avLst/>
          </a:prstGeom>
          <a:noFill/>
        </p:spPr>
        <p:txBody>
          <a:bodyPr wrap="square" anchor="t" lIns="0" rIns="0" tIns="0" bIns="0">
            <a:spAutoFit/>
          </a:bodyPr>
          <a:lstStyle/>
          <a:p>
            <a:pPr algn="r">
              <a:lnSpc>
                <a:spcPct val="115000"/>
              </a:lnSpc>
            </a:pPr>
            <a:r>
              <a:rPr sz="1100" b="1" i="0">
                <a:solidFill>
                  <a:srgbClr val="191C4A"/>
                </a:solidFill>
                <a:latin typeface="Open Sans"/>
              </a:rPr>
              <a:t>R </a:t>
            </a:r>
            <a:r>
              <a:rPr sz="1100" b="1" i="0">
                <a:solidFill>
                  <a:srgbClr val="21759B"/>
                </a:solidFill>
                <a:latin typeface="Open Sans"/>
              </a:rPr>
              <a:t>[ ]</a:t>
            </a:r>
          </a:p>
        </p:txBody>
      </p:sp>
      <p:sp>
        <p:nvSpPr>
          <p:cNvPr id="19" name="Rectangle 18"/>
          <p:cNvSpPr/>
          <p:nvPr/>
        </p:nvSpPr>
        <p:spPr>
          <a:xfrm>
            <a:off x="6379311" y="3831336"/>
            <a:ext cx="4550511" cy="7315"/>
          </a:xfrm>
          <a:prstGeom prst="rect">
            <a:avLst/>
          </a:prstGeom>
          <a:solidFill>
            <a:srgbClr val="E0DDD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20" name="TextBox 19"/>
          <p:cNvSpPr txBox="1"/>
          <p:nvPr/>
        </p:nvSpPr>
        <p:spPr>
          <a:xfrm>
            <a:off x="6379311" y="3904488"/>
            <a:ext cx="3471519" cy="310896"/>
          </a:xfrm>
          <a:prstGeom prst="rect">
            <a:avLst/>
          </a:prstGeom>
          <a:noFill/>
        </p:spPr>
        <p:txBody>
          <a:bodyPr wrap="square" anchor="t" lIns="0" rIns="0" tIns="0" bIns="0">
            <a:spAutoFit/>
          </a:bodyPr>
          <a:lstStyle/>
          <a:p>
            <a:pPr algn="l">
              <a:lnSpc>
                <a:spcPct val="115000"/>
              </a:lnSpc>
            </a:pPr>
            <a:r>
              <a:rPr sz="1100" b="0" i="0">
                <a:solidFill>
                  <a:srgbClr val="191C4A"/>
                </a:solidFill>
                <a:latin typeface="Open Sans"/>
              </a:rPr>
              <a:t>Gross profit per sale</a:t>
            </a:r>
          </a:p>
        </p:txBody>
      </p:sp>
      <p:sp>
        <p:nvSpPr>
          <p:cNvPr id="21" name="TextBox 20"/>
          <p:cNvSpPr txBox="1"/>
          <p:nvPr/>
        </p:nvSpPr>
        <p:spPr>
          <a:xfrm>
            <a:off x="9750247" y="3904488"/>
            <a:ext cx="1463040" cy="310896"/>
          </a:xfrm>
          <a:prstGeom prst="rect">
            <a:avLst/>
          </a:prstGeom>
          <a:noFill/>
        </p:spPr>
        <p:txBody>
          <a:bodyPr wrap="square" anchor="t" lIns="0" rIns="0" tIns="0" bIns="0">
            <a:spAutoFit/>
          </a:bodyPr>
          <a:lstStyle/>
          <a:p>
            <a:pPr algn="r">
              <a:lnSpc>
                <a:spcPct val="115000"/>
              </a:lnSpc>
            </a:pPr>
            <a:r>
              <a:rPr sz="1100" b="1" i="0">
                <a:solidFill>
                  <a:srgbClr val="191C4A"/>
                </a:solidFill>
                <a:latin typeface="Open Sans"/>
              </a:rPr>
              <a:t>R </a:t>
            </a:r>
            <a:r>
              <a:rPr sz="1100" b="1" i="0">
                <a:solidFill>
                  <a:srgbClr val="21759B"/>
                </a:solidFill>
                <a:latin typeface="Open Sans"/>
              </a:rPr>
              <a:t>[ ]</a:t>
            </a:r>
            <a:r>
              <a:rPr sz="1100" b="1" i="0">
                <a:solidFill>
                  <a:srgbClr val="191C4A"/>
                </a:solidFill>
                <a:latin typeface="Open Sans"/>
              </a:rPr>
              <a:t>  (</a:t>
            </a:r>
            <a:r>
              <a:rPr sz="1100" b="1" i="0">
                <a:solidFill>
                  <a:srgbClr val="21759B"/>
                </a:solidFill>
                <a:latin typeface="Open Sans"/>
              </a:rPr>
              <a:t>[ ]</a:t>
            </a:r>
            <a:r>
              <a:rPr sz="1100" b="1" i="0">
                <a:solidFill>
                  <a:srgbClr val="191C4A"/>
                </a:solidFill>
                <a:latin typeface="Open Sans"/>
              </a:rPr>
              <a:t> percent)</a:t>
            </a:r>
          </a:p>
        </p:txBody>
      </p:sp>
      <p:sp>
        <p:nvSpPr>
          <p:cNvPr id="22" name="Rectangle 21"/>
          <p:cNvSpPr/>
          <p:nvPr/>
        </p:nvSpPr>
        <p:spPr>
          <a:xfrm>
            <a:off x="6379311" y="4233672"/>
            <a:ext cx="4550511" cy="7315"/>
          </a:xfrm>
          <a:prstGeom prst="rect">
            <a:avLst/>
          </a:prstGeom>
          <a:solidFill>
            <a:srgbClr val="E0DDD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23" name="TextBox 22"/>
          <p:cNvSpPr txBox="1"/>
          <p:nvPr/>
        </p:nvSpPr>
        <p:spPr>
          <a:xfrm>
            <a:off x="6379311" y="4306824"/>
            <a:ext cx="3471519" cy="310896"/>
          </a:xfrm>
          <a:prstGeom prst="rect">
            <a:avLst/>
          </a:prstGeom>
          <a:noFill/>
        </p:spPr>
        <p:txBody>
          <a:bodyPr wrap="square" anchor="t" lIns="0" rIns="0" tIns="0" bIns="0">
            <a:spAutoFit/>
          </a:bodyPr>
          <a:lstStyle/>
          <a:p>
            <a:pPr algn="l">
              <a:lnSpc>
                <a:spcPct val="115000"/>
              </a:lnSpc>
            </a:pPr>
            <a:r>
              <a:rPr sz="1100" b="0" i="0">
                <a:solidFill>
                  <a:srgbClr val="191C4A"/>
                </a:solidFill>
                <a:latin typeface="Open Sans"/>
              </a:rPr>
              <a:t>Cost to win one customer</a:t>
            </a:r>
          </a:p>
        </p:txBody>
      </p:sp>
      <p:sp>
        <p:nvSpPr>
          <p:cNvPr id="24" name="TextBox 23"/>
          <p:cNvSpPr txBox="1"/>
          <p:nvPr/>
        </p:nvSpPr>
        <p:spPr>
          <a:xfrm>
            <a:off x="9750247" y="4306824"/>
            <a:ext cx="1463040" cy="310896"/>
          </a:xfrm>
          <a:prstGeom prst="rect">
            <a:avLst/>
          </a:prstGeom>
          <a:noFill/>
        </p:spPr>
        <p:txBody>
          <a:bodyPr wrap="square" anchor="t" lIns="0" rIns="0" tIns="0" bIns="0">
            <a:spAutoFit/>
          </a:bodyPr>
          <a:lstStyle/>
          <a:p>
            <a:pPr algn="r">
              <a:lnSpc>
                <a:spcPct val="115000"/>
              </a:lnSpc>
            </a:pPr>
            <a:r>
              <a:rPr sz="1100" b="1" i="0">
                <a:solidFill>
                  <a:srgbClr val="191C4A"/>
                </a:solidFill>
                <a:latin typeface="Open Sans"/>
              </a:rPr>
              <a:t>R </a:t>
            </a:r>
            <a:r>
              <a:rPr sz="1100" b="1" i="0">
                <a:solidFill>
                  <a:srgbClr val="21759B"/>
                </a:solidFill>
                <a:latin typeface="Open Sans"/>
              </a:rPr>
              <a:t>[ ]</a:t>
            </a:r>
          </a:p>
        </p:txBody>
      </p:sp>
      <p:sp>
        <p:nvSpPr>
          <p:cNvPr id="25" name="Rectangle 24"/>
          <p:cNvSpPr/>
          <p:nvPr/>
        </p:nvSpPr>
        <p:spPr>
          <a:xfrm>
            <a:off x="6379311" y="4636008"/>
            <a:ext cx="4550511" cy="7315"/>
          </a:xfrm>
          <a:prstGeom prst="rect">
            <a:avLst/>
          </a:prstGeom>
          <a:solidFill>
            <a:srgbClr val="E0DDD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26" name="TextBox 25"/>
          <p:cNvSpPr txBox="1"/>
          <p:nvPr/>
        </p:nvSpPr>
        <p:spPr>
          <a:xfrm>
            <a:off x="6379311" y="4709160"/>
            <a:ext cx="3471519" cy="310896"/>
          </a:xfrm>
          <a:prstGeom prst="rect">
            <a:avLst/>
          </a:prstGeom>
          <a:noFill/>
        </p:spPr>
        <p:txBody>
          <a:bodyPr wrap="square" anchor="t" lIns="0" rIns="0" tIns="0" bIns="0">
            <a:spAutoFit/>
          </a:bodyPr>
          <a:lstStyle/>
          <a:p>
            <a:pPr algn="l">
              <a:lnSpc>
                <a:spcPct val="115000"/>
              </a:lnSpc>
            </a:pPr>
            <a:r>
              <a:rPr sz="1100" b="0" i="0">
                <a:solidFill>
                  <a:srgbClr val="191C4A"/>
                </a:solidFill>
                <a:latin typeface="Open Sans"/>
              </a:rPr>
              <a:t>Sales a month at full capacity</a:t>
            </a:r>
          </a:p>
        </p:txBody>
      </p:sp>
      <p:sp>
        <p:nvSpPr>
          <p:cNvPr id="27" name="TextBox 26"/>
          <p:cNvSpPr txBox="1"/>
          <p:nvPr/>
        </p:nvSpPr>
        <p:spPr>
          <a:xfrm>
            <a:off x="9750247" y="4709160"/>
            <a:ext cx="1463040" cy="310896"/>
          </a:xfrm>
          <a:prstGeom prst="rect">
            <a:avLst/>
          </a:prstGeom>
          <a:noFill/>
        </p:spPr>
        <p:txBody>
          <a:bodyPr wrap="square" anchor="t" lIns="0" rIns="0" tIns="0" bIns="0">
            <a:spAutoFit/>
          </a:bodyPr>
          <a:lstStyle/>
          <a:p>
            <a:pPr algn="r">
              <a:lnSpc>
                <a:spcPct val="115000"/>
              </a:lnSpc>
            </a:pPr>
            <a:r>
              <a:rPr sz="1100" b="1" i="0">
                <a:solidFill>
                  <a:srgbClr val="21759B"/>
                </a:solidFill>
                <a:latin typeface="Open Sans"/>
              </a:rPr>
              <a:t>[ ]</a:t>
            </a:r>
          </a:p>
        </p:txBody>
      </p:sp>
      <p:sp>
        <p:nvSpPr>
          <p:cNvPr id="28" name="Rectangle 27"/>
          <p:cNvSpPr/>
          <p:nvPr/>
        </p:nvSpPr>
        <p:spPr>
          <a:xfrm>
            <a:off x="566928" y="5440680"/>
            <a:ext cx="11057839" cy="566928"/>
          </a:xfrm>
          <a:prstGeom prst="rect">
            <a:avLst/>
          </a:prstGeom>
          <a:solidFill>
            <a:srgbClr val="E8E9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1000" b="0" i="0">
                <a:solidFill>
                  <a:srgbClr val="191C4A"/>
                </a:solidFill>
                <a:latin typeface="Open Sans"/>
              </a:rPr>
              <a:t>VAT is 15 percent and you only charge it once you are registered. Registration is compulsory once taxable turnover passes R 2 300 000 in any 12 month period and voluntary from R 120 000. Quote your prices consistently, either all including VAT or all excluding it.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ounded Rectangle 1"/>
          <p:cNvSpPr/>
          <p:nvPr/>
        </p:nvSpPr>
        <p:spPr>
          <a:xfrm>
            <a:off x="566928" y="274320"/>
            <a:ext cx="1600200" cy="475488"/>
          </a:xfrm>
          <a:prstGeom prst="roundRect">
            <a:avLst/>
          </a:prstGeom>
          <a:no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850" b="0" i="1">
                <a:solidFill>
                  <a:srgbClr val="21759B"/>
                </a:solidFill>
                <a:latin typeface="Open Sans"/>
              </a:rPr>
              <a:t>[ YOUR LOGO ]</a:t>
            </a:r>
          </a:p>
        </p:txBody>
      </p:sp>
      <p:sp>
        <p:nvSpPr>
          <p:cNvPr id="3" name="TextBox 2"/>
          <p:cNvSpPr txBox="1"/>
          <p:nvPr/>
        </p:nvSpPr>
        <p:spPr>
          <a:xfrm>
            <a:off x="2350008" y="365760"/>
            <a:ext cx="6400800" cy="310896"/>
          </a:xfrm>
          <a:prstGeom prst="rect">
            <a:avLst/>
          </a:prstGeom>
          <a:noFill/>
        </p:spPr>
        <p:txBody>
          <a:bodyPr wrap="square" anchor="t" lIns="0" rIns="0" tIns="0" bIns="0">
            <a:spAutoFit/>
          </a:bodyPr>
          <a:lstStyle/>
          <a:p>
            <a:pPr algn="l">
              <a:lnSpc>
                <a:spcPct val="115000"/>
              </a:lnSpc>
            </a:pPr>
            <a:r>
              <a:rPr sz="1000" b="1" i="0">
                <a:solidFill>
                  <a:srgbClr val="D7B428"/>
                </a:solidFill>
                <a:latin typeface="Montserrat"/>
              </a:rPr>
              <a:t>06 | TRACTION</a:t>
            </a:r>
          </a:p>
        </p:txBody>
      </p:sp>
      <p:sp>
        <p:nvSpPr>
          <p:cNvPr id="4" name="Rectangle 3"/>
          <p:cNvSpPr/>
          <p:nvPr/>
        </p:nvSpPr>
        <p:spPr>
          <a:xfrm>
            <a:off x="566928" y="868680"/>
            <a:ext cx="11057839" cy="2011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 name="TextBox 4"/>
          <p:cNvSpPr txBox="1"/>
          <p:nvPr/>
        </p:nvSpPr>
        <p:spPr>
          <a:xfrm>
            <a:off x="566928" y="1042415"/>
            <a:ext cx="11057839" cy="658368"/>
          </a:xfrm>
          <a:prstGeom prst="rect">
            <a:avLst/>
          </a:prstGeom>
          <a:noFill/>
        </p:spPr>
        <p:txBody>
          <a:bodyPr wrap="square" anchor="t" lIns="0" rIns="0" tIns="0" bIns="0">
            <a:spAutoFit/>
          </a:bodyPr>
          <a:lstStyle/>
          <a:p>
            <a:pPr algn="l">
              <a:lnSpc>
                <a:spcPct val="115000"/>
              </a:lnSpc>
            </a:pPr>
            <a:r>
              <a:rPr sz="2700" b="1" i="0">
                <a:solidFill>
                  <a:srgbClr val="191C4A"/>
                </a:solidFill>
                <a:latin typeface="Montserrat"/>
              </a:rPr>
              <a:t>What we have done so far</a:t>
            </a:r>
          </a:p>
        </p:txBody>
      </p:sp>
      <p:sp>
        <p:nvSpPr>
          <p:cNvPr id="6" name="TextBox 5"/>
          <p:cNvSpPr txBox="1"/>
          <p:nvPr/>
        </p:nvSpPr>
        <p:spPr>
          <a:xfrm>
            <a:off x="566928" y="1700784"/>
            <a:ext cx="11057839" cy="365760"/>
          </a:xfrm>
          <a:prstGeom prst="rect">
            <a:avLst/>
          </a:prstGeom>
          <a:noFill/>
        </p:spPr>
        <p:txBody>
          <a:bodyPr wrap="square" anchor="t" lIns="0" rIns="0" tIns="0" bIns="0">
            <a:spAutoFit/>
          </a:bodyPr>
          <a:lstStyle/>
          <a:p>
            <a:pPr algn="l">
              <a:lnSpc>
                <a:spcPct val="115000"/>
              </a:lnSpc>
            </a:pPr>
            <a:r>
              <a:rPr sz="1250" b="0" i="0">
                <a:solidFill>
                  <a:srgbClr val="6B6870"/>
                </a:solidFill>
                <a:latin typeface="Open Sans"/>
              </a:rPr>
              <a:t>Evidence, not intentions</a:t>
            </a:r>
          </a:p>
        </p:txBody>
      </p:sp>
      <p:sp>
        <p:nvSpPr>
          <p:cNvPr id="7" name="TextBox 6"/>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8" name="TextBox 7"/>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7</a:t>
            </a:r>
          </a:p>
        </p:txBody>
      </p:sp>
      <p:sp>
        <p:nvSpPr>
          <p:cNvPr id="9" name="Rectangle 8"/>
          <p:cNvSpPr/>
          <p:nvPr/>
        </p:nvSpPr>
        <p:spPr>
          <a:xfrm>
            <a:off x="566928" y="2212848"/>
            <a:ext cx="2613583" cy="1143000"/>
          </a:xfrm>
          <a:prstGeom prst="rect">
            <a:avLst/>
          </a:prstGeom>
          <a:solidFill>
            <a:srgbClr val="FFFFFF"/>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2600" b="1" i="0">
                <a:solidFill>
                  <a:srgbClr val="191C4A"/>
                </a:solidFill>
                <a:latin typeface="Montserrat"/>
              </a:rPr>
              <a:t>R </a:t>
            </a:r>
            <a:r>
              <a:rPr sz="2600" b="1" i="0">
                <a:solidFill>
                  <a:srgbClr val="21759B"/>
                </a:solidFill>
                <a:latin typeface="Montserrat"/>
              </a:rPr>
              <a:t>[ ]</a:t>
            </a:r>
          </a:p>
          <a:p>
            <a:pPr algn="l">
              <a:lnSpc>
                <a:spcPct val="112000"/>
              </a:lnSpc>
              <a:spcBef>
                <a:spcPts val="300"/>
              </a:spcBef>
            </a:pPr>
            <a:r>
              <a:rPr sz="1000" b="0" i="0">
                <a:solidFill>
                  <a:srgbClr val="6B6870"/>
                </a:solidFill>
                <a:latin typeface="Open Sans"/>
              </a:rPr>
              <a:t>Revenue, last 12 months</a:t>
            </a:r>
          </a:p>
        </p:txBody>
      </p:sp>
      <p:sp>
        <p:nvSpPr>
          <p:cNvPr id="10" name="Rectangle 9"/>
          <p:cNvSpPr/>
          <p:nvPr/>
        </p:nvSpPr>
        <p:spPr>
          <a:xfrm>
            <a:off x="3381679" y="2212848"/>
            <a:ext cx="2613583" cy="1143000"/>
          </a:xfrm>
          <a:prstGeom prst="rect">
            <a:avLst/>
          </a:prstGeom>
          <a:solidFill>
            <a:srgbClr val="FFFFFF"/>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2600" b="1" i="0">
                <a:solidFill>
                  <a:srgbClr val="21759B"/>
                </a:solidFill>
                <a:latin typeface="Montserrat"/>
              </a:rPr>
              <a:t>[ ]</a:t>
            </a:r>
          </a:p>
          <a:p>
            <a:pPr algn="l">
              <a:lnSpc>
                <a:spcPct val="112000"/>
              </a:lnSpc>
              <a:spcBef>
                <a:spcPts val="300"/>
              </a:spcBef>
            </a:pPr>
            <a:r>
              <a:rPr sz="1000" b="0" i="0">
                <a:solidFill>
                  <a:srgbClr val="6B6870"/>
                </a:solidFill>
                <a:latin typeface="Open Sans"/>
              </a:rPr>
              <a:t>Paying customers</a:t>
            </a:r>
          </a:p>
        </p:txBody>
      </p:sp>
      <p:sp>
        <p:nvSpPr>
          <p:cNvPr id="11" name="Rectangle 10"/>
          <p:cNvSpPr/>
          <p:nvPr/>
        </p:nvSpPr>
        <p:spPr>
          <a:xfrm>
            <a:off x="6196431" y="2212848"/>
            <a:ext cx="2613583" cy="1143000"/>
          </a:xfrm>
          <a:prstGeom prst="rect">
            <a:avLst/>
          </a:prstGeom>
          <a:solidFill>
            <a:srgbClr val="FFFFFF"/>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2600" b="1" i="0">
                <a:solidFill>
                  <a:srgbClr val="21759B"/>
                </a:solidFill>
                <a:latin typeface="Montserrat"/>
              </a:rPr>
              <a:t>[ ]</a:t>
            </a:r>
            <a:r>
              <a:rPr sz="2600" b="1" i="0">
                <a:solidFill>
                  <a:srgbClr val="1D9E75"/>
                </a:solidFill>
                <a:latin typeface="Montserrat"/>
              </a:rPr>
              <a:t> %</a:t>
            </a:r>
          </a:p>
          <a:p>
            <a:pPr algn="l">
              <a:lnSpc>
                <a:spcPct val="112000"/>
              </a:lnSpc>
              <a:spcBef>
                <a:spcPts val="300"/>
              </a:spcBef>
            </a:pPr>
            <a:r>
              <a:rPr sz="1000" b="0" i="0">
                <a:solidFill>
                  <a:srgbClr val="6B6870"/>
                </a:solidFill>
                <a:latin typeface="Open Sans"/>
              </a:rPr>
              <a:t>Repeat or referral business</a:t>
            </a:r>
          </a:p>
        </p:txBody>
      </p:sp>
      <p:sp>
        <p:nvSpPr>
          <p:cNvPr id="12" name="Rectangle 11"/>
          <p:cNvSpPr/>
          <p:nvPr/>
        </p:nvSpPr>
        <p:spPr>
          <a:xfrm>
            <a:off x="9011183" y="2212848"/>
            <a:ext cx="2613583" cy="1143000"/>
          </a:xfrm>
          <a:prstGeom prst="rect">
            <a:avLst/>
          </a:prstGeom>
          <a:solidFill>
            <a:srgbClr val="FFFFFF"/>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l">
              <a:lnSpc>
                <a:spcPct val="112000"/>
              </a:lnSpc>
            </a:pPr>
            <a:r>
              <a:rPr sz="2600" b="1" i="0">
                <a:solidFill>
                  <a:srgbClr val="21759B"/>
                </a:solidFill>
                <a:latin typeface="Montserrat"/>
              </a:rPr>
              <a:t>[ ]</a:t>
            </a:r>
          </a:p>
          <a:p>
            <a:pPr algn="l">
              <a:lnSpc>
                <a:spcPct val="112000"/>
              </a:lnSpc>
              <a:spcBef>
                <a:spcPts val="300"/>
              </a:spcBef>
            </a:pPr>
            <a:r>
              <a:rPr sz="1000" b="0" i="0">
                <a:solidFill>
                  <a:srgbClr val="6B6870"/>
                </a:solidFill>
                <a:latin typeface="Open Sans"/>
              </a:rPr>
              <a:t>Jobs, units or orders delivered</a:t>
            </a:r>
          </a:p>
        </p:txBody>
      </p:sp>
      <p:sp>
        <p:nvSpPr>
          <p:cNvPr id="13" name="Rectangle 12"/>
          <p:cNvSpPr/>
          <p:nvPr/>
        </p:nvSpPr>
        <p:spPr>
          <a:xfrm>
            <a:off x="566928" y="3611880"/>
            <a:ext cx="11057839" cy="219456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191C4A"/>
                </a:solidFill>
                <a:latin typeface="Montserrat"/>
              </a:rPr>
              <a:t>MILESTONES</a:t>
            </a:r>
          </a:p>
        </p:txBody>
      </p:sp>
      <p:sp>
        <p:nvSpPr>
          <p:cNvPr id="14" name="Oval 13"/>
          <p:cNvSpPr/>
          <p:nvPr/>
        </p:nvSpPr>
        <p:spPr>
          <a:xfrm>
            <a:off x="768096" y="4123944"/>
            <a:ext cx="118872" cy="118872"/>
          </a:xfrm>
          <a:prstGeom prst="ellipse">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5" name="TextBox 14"/>
          <p:cNvSpPr txBox="1"/>
          <p:nvPr/>
        </p:nvSpPr>
        <p:spPr>
          <a:xfrm>
            <a:off x="1042416" y="4041648"/>
            <a:ext cx="10326319" cy="292608"/>
          </a:xfrm>
          <a:prstGeom prst="rect">
            <a:avLst/>
          </a:prstGeom>
          <a:noFill/>
        </p:spPr>
        <p:txBody>
          <a:bodyPr wrap="square" anchor="t" lIns="0" rIns="0" tIns="0" bIns="0">
            <a:spAutoFit/>
          </a:bodyPr>
          <a:lstStyle/>
          <a:p>
            <a:pPr algn="l">
              <a:lnSpc>
                <a:spcPct val="115000"/>
              </a:lnSpc>
            </a:pPr>
            <a:r>
              <a:rPr sz="1150" b="0" i="0">
                <a:solidFill>
                  <a:srgbClr val="21759B"/>
                </a:solidFill>
                <a:latin typeface="Open Sans"/>
              </a:rPr>
              <a:t>[Date]</a:t>
            </a:r>
            <a:r>
              <a:rPr sz="1150" b="0" i="0">
                <a:solidFill>
                  <a:srgbClr val="191C4A"/>
                </a:solidFill>
                <a:latin typeface="Open Sans"/>
              </a:rPr>
              <a:t>: </a:t>
            </a:r>
            <a:r>
              <a:rPr sz="1150" b="0" i="0">
                <a:solidFill>
                  <a:srgbClr val="21759B"/>
                </a:solidFill>
                <a:latin typeface="Open Sans"/>
              </a:rPr>
              <a:t>[first paying customer, and what they paid]</a:t>
            </a:r>
          </a:p>
        </p:txBody>
      </p:sp>
      <p:sp>
        <p:nvSpPr>
          <p:cNvPr id="16" name="Oval 15"/>
          <p:cNvSpPr/>
          <p:nvPr/>
        </p:nvSpPr>
        <p:spPr>
          <a:xfrm>
            <a:off x="768096" y="4471416"/>
            <a:ext cx="118872" cy="118872"/>
          </a:xfrm>
          <a:prstGeom prst="ellipse">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7" name="TextBox 16"/>
          <p:cNvSpPr txBox="1"/>
          <p:nvPr/>
        </p:nvSpPr>
        <p:spPr>
          <a:xfrm>
            <a:off x="1042416" y="4389120"/>
            <a:ext cx="10326319" cy="292608"/>
          </a:xfrm>
          <a:prstGeom prst="rect">
            <a:avLst/>
          </a:prstGeom>
          <a:noFill/>
        </p:spPr>
        <p:txBody>
          <a:bodyPr wrap="square" anchor="t" lIns="0" rIns="0" tIns="0" bIns="0">
            <a:spAutoFit/>
          </a:bodyPr>
          <a:lstStyle/>
          <a:p>
            <a:pPr algn="l">
              <a:lnSpc>
                <a:spcPct val="115000"/>
              </a:lnSpc>
            </a:pPr>
            <a:r>
              <a:rPr sz="1150" b="0" i="0">
                <a:solidFill>
                  <a:srgbClr val="21759B"/>
                </a:solidFill>
                <a:latin typeface="Open Sans"/>
              </a:rPr>
              <a:t>[Date]</a:t>
            </a:r>
            <a:r>
              <a:rPr sz="1150" b="0" i="0">
                <a:solidFill>
                  <a:srgbClr val="191C4A"/>
                </a:solidFill>
                <a:latin typeface="Open Sans"/>
              </a:rPr>
              <a:t>: </a:t>
            </a:r>
            <a:r>
              <a:rPr sz="1150" b="0" i="0">
                <a:solidFill>
                  <a:srgbClr val="21759B"/>
                </a:solidFill>
                <a:latin typeface="Open Sans"/>
              </a:rPr>
              <a:t>[the month you first covered your own costs]</a:t>
            </a:r>
          </a:p>
        </p:txBody>
      </p:sp>
      <p:sp>
        <p:nvSpPr>
          <p:cNvPr id="18" name="Oval 17"/>
          <p:cNvSpPr/>
          <p:nvPr/>
        </p:nvSpPr>
        <p:spPr>
          <a:xfrm>
            <a:off x="768096" y="4818888"/>
            <a:ext cx="118872" cy="118872"/>
          </a:xfrm>
          <a:prstGeom prst="ellipse">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9" name="TextBox 18"/>
          <p:cNvSpPr txBox="1"/>
          <p:nvPr/>
        </p:nvSpPr>
        <p:spPr>
          <a:xfrm>
            <a:off x="1042416" y="4736592"/>
            <a:ext cx="10326319" cy="292608"/>
          </a:xfrm>
          <a:prstGeom prst="rect">
            <a:avLst/>
          </a:prstGeom>
          <a:noFill/>
        </p:spPr>
        <p:txBody>
          <a:bodyPr wrap="square" anchor="t" lIns="0" rIns="0" tIns="0" bIns="0">
            <a:spAutoFit/>
          </a:bodyPr>
          <a:lstStyle/>
          <a:p>
            <a:pPr algn="l">
              <a:lnSpc>
                <a:spcPct val="115000"/>
              </a:lnSpc>
            </a:pPr>
            <a:r>
              <a:rPr sz="1150" b="0" i="0">
                <a:solidFill>
                  <a:srgbClr val="21759B"/>
                </a:solidFill>
                <a:latin typeface="Open Sans"/>
              </a:rPr>
              <a:t>[Date]</a:t>
            </a:r>
            <a:r>
              <a:rPr sz="1150" b="0" i="0">
                <a:solidFill>
                  <a:srgbClr val="191C4A"/>
                </a:solidFill>
                <a:latin typeface="Open Sans"/>
              </a:rPr>
              <a:t>: </a:t>
            </a:r>
            <a:r>
              <a:rPr sz="1150" b="0" i="0">
                <a:solidFill>
                  <a:srgbClr val="21759B"/>
                </a:solidFill>
                <a:latin typeface="Open Sans"/>
              </a:rPr>
              <a:t>[a contract, panel appointment or supplier listing you won]</a:t>
            </a:r>
          </a:p>
        </p:txBody>
      </p:sp>
      <p:sp>
        <p:nvSpPr>
          <p:cNvPr id="20" name="Oval 19"/>
          <p:cNvSpPr/>
          <p:nvPr/>
        </p:nvSpPr>
        <p:spPr>
          <a:xfrm>
            <a:off x="768096" y="5166360"/>
            <a:ext cx="118872" cy="118872"/>
          </a:xfrm>
          <a:prstGeom prst="ellipse">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21" name="TextBox 20"/>
          <p:cNvSpPr txBox="1"/>
          <p:nvPr/>
        </p:nvSpPr>
        <p:spPr>
          <a:xfrm>
            <a:off x="1042416" y="5084064"/>
            <a:ext cx="10326319" cy="292608"/>
          </a:xfrm>
          <a:prstGeom prst="rect">
            <a:avLst/>
          </a:prstGeom>
          <a:noFill/>
        </p:spPr>
        <p:txBody>
          <a:bodyPr wrap="square" anchor="t" lIns="0" rIns="0" tIns="0" bIns="0">
            <a:spAutoFit/>
          </a:bodyPr>
          <a:lstStyle/>
          <a:p>
            <a:pPr algn="l">
              <a:lnSpc>
                <a:spcPct val="115000"/>
              </a:lnSpc>
            </a:pPr>
            <a:r>
              <a:rPr sz="1150" b="0" i="0">
                <a:solidFill>
                  <a:srgbClr val="21759B"/>
                </a:solidFill>
                <a:latin typeface="Open Sans"/>
              </a:rPr>
              <a:t>[Date]</a:t>
            </a:r>
            <a:r>
              <a:rPr sz="1150" b="0" i="0">
                <a:solidFill>
                  <a:srgbClr val="191C4A"/>
                </a:solidFill>
                <a:latin typeface="Open Sans"/>
              </a:rPr>
              <a:t>: </a:t>
            </a:r>
            <a:r>
              <a:rPr sz="1150" b="0" i="0">
                <a:solidFill>
                  <a:srgbClr val="21759B"/>
                </a:solidFill>
                <a:latin typeface="Open Sans"/>
              </a:rPr>
              <a:t>[equipment bought, premises taken, or staff hired]</a:t>
            </a:r>
          </a:p>
        </p:txBody>
      </p:sp>
      <p:sp>
        <p:nvSpPr>
          <p:cNvPr id="22" name="Oval 21"/>
          <p:cNvSpPr/>
          <p:nvPr/>
        </p:nvSpPr>
        <p:spPr>
          <a:xfrm>
            <a:off x="768096" y="5513831"/>
            <a:ext cx="118872" cy="118872"/>
          </a:xfrm>
          <a:prstGeom prst="ellipse">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23" name="TextBox 22"/>
          <p:cNvSpPr txBox="1"/>
          <p:nvPr/>
        </p:nvSpPr>
        <p:spPr>
          <a:xfrm>
            <a:off x="1042416" y="5431536"/>
            <a:ext cx="10326319" cy="292608"/>
          </a:xfrm>
          <a:prstGeom prst="rect">
            <a:avLst/>
          </a:prstGeom>
          <a:noFill/>
        </p:spPr>
        <p:txBody>
          <a:bodyPr wrap="square" anchor="t" lIns="0" rIns="0" tIns="0" bIns="0">
            <a:spAutoFit/>
          </a:bodyPr>
          <a:lstStyle/>
          <a:p>
            <a:pPr algn="l">
              <a:lnSpc>
                <a:spcPct val="115000"/>
              </a:lnSpc>
            </a:pPr>
            <a:r>
              <a:rPr sz="1150" b="0" i="0">
                <a:solidFill>
                  <a:srgbClr val="21759B"/>
                </a:solidFill>
                <a:latin typeface="Open Sans"/>
              </a:rPr>
              <a:t>[Date]</a:t>
            </a:r>
            <a:r>
              <a:rPr sz="1150" b="0" i="0">
                <a:solidFill>
                  <a:srgbClr val="191C4A"/>
                </a:solidFill>
                <a:latin typeface="Open Sans"/>
              </a:rPr>
              <a:t>: </a:t>
            </a:r>
            <a:r>
              <a:rPr sz="1150" b="0" i="0">
                <a:solidFill>
                  <a:srgbClr val="21759B"/>
                </a:solidFill>
                <a:latin typeface="Open Sans"/>
              </a:rPr>
              <a:t>[an accreditation, grading or registration you achieved]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ounded Rectangle 1"/>
          <p:cNvSpPr/>
          <p:nvPr/>
        </p:nvSpPr>
        <p:spPr>
          <a:xfrm>
            <a:off x="566928" y="274320"/>
            <a:ext cx="1600200" cy="475488"/>
          </a:xfrm>
          <a:prstGeom prst="roundRect">
            <a:avLst/>
          </a:prstGeom>
          <a:no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850" b="0" i="1">
                <a:solidFill>
                  <a:srgbClr val="21759B"/>
                </a:solidFill>
                <a:latin typeface="Open Sans"/>
              </a:rPr>
              <a:t>[ YOUR LOGO ]</a:t>
            </a:r>
          </a:p>
        </p:txBody>
      </p:sp>
      <p:sp>
        <p:nvSpPr>
          <p:cNvPr id="3" name="TextBox 2"/>
          <p:cNvSpPr txBox="1"/>
          <p:nvPr/>
        </p:nvSpPr>
        <p:spPr>
          <a:xfrm>
            <a:off x="2350008" y="365760"/>
            <a:ext cx="6400800" cy="310896"/>
          </a:xfrm>
          <a:prstGeom prst="rect">
            <a:avLst/>
          </a:prstGeom>
          <a:noFill/>
        </p:spPr>
        <p:txBody>
          <a:bodyPr wrap="square" anchor="t" lIns="0" rIns="0" tIns="0" bIns="0">
            <a:spAutoFit/>
          </a:bodyPr>
          <a:lstStyle/>
          <a:p>
            <a:pPr algn="l">
              <a:lnSpc>
                <a:spcPct val="115000"/>
              </a:lnSpc>
            </a:pPr>
            <a:r>
              <a:rPr sz="1000" b="1" i="0">
                <a:solidFill>
                  <a:srgbClr val="D7B428"/>
                </a:solidFill>
                <a:latin typeface="Montserrat"/>
              </a:rPr>
              <a:t>07 | COMPETITION</a:t>
            </a:r>
          </a:p>
        </p:txBody>
      </p:sp>
      <p:sp>
        <p:nvSpPr>
          <p:cNvPr id="4" name="Rectangle 3"/>
          <p:cNvSpPr/>
          <p:nvPr/>
        </p:nvSpPr>
        <p:spPr>
          <a:xfrm>
            <a:off x="566928" y="868680"/>
            <a:ext cx="11057839" cy="2011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 name="TextBox 4"/>
          <p:cNvSpPr txBox="1"/>
          <p:nvPr/>
        </p:nvSpPr>
        <p:spPr>
          <a:xfrm>
            <a:off x="566928" y="1042415"/>
            <a:ext cx="11057839" cy="658368"/>
          </a:xfrm>
          <a:prstGeom prst="rect">
            <a:avLst/>
          </a:prstGeom>
          <a:noFill/>
        </p:spPr>
        <p:txBody>
          <a:bodyPr wrap="square" anchor="t" lIns="0" rIns="0" tIns="0" bIns="0">
            <a:spAutoFit/>
          </a:bodyPr>
          <a:lstStyle/>
          <a:p>
            <a:pPr algn="l">
              <a:lnSpc>
                <a:spcPct val="115000"/>
              </a:lnSpc>
            </a:pPr>
            <a:r>
              <a:rPr sz="2700" b="1" i="0">
                <a:solidFill>
                  <a:srgbClr val="191C4A"/>
                </a:solidFill>
                <a:latin typeface="Montserrat"/>
              </a:rPr>
              <a:t>Who else the customer could choose</a:t>
            </a:r>
          </a:p>
        </p:txBody>
      </p:sp>
      <p:sp>
        <p:nvSpPr>
          <p:cNvPr id="6" name="TextBox 5"/>
          <p:cNvSpPr txBox="1"/>
          <p:nvPr/>
        </p:nvSpPr>
        <p:spPr>
          <a:xfrm>
            <a:off x="566928" y="1700784"/>
            <a:ext cx="11057839" cy="365760"/>
          </a:xfrm>
          <a:prstGeom prst="rect">
            <a:avLst/>
          </a:prstGeom>
          <a:noFill/>
        </p:spPr>
        <p:txBody>
          <a:bodyPr wrap="square" anchor="t" lIns="0" rIns="0" tIns="0" bIns="0">
            <a:spAutoFit/>
          </a:bodyPr>
          <a:lstStyle/>
          <a:p>
            <a:pPr algn="l">
              <a:lnSpc>
                <a:spcPct val="115000"/>
              </a:lnSpc>
            </a:pPr>
            <a:r>
              <a:rPr sz="1250" b="0" i="0">
                <a:solidFill>
                  <a:srgbClr val="6B6870"/>
                </a:solidFill>
                <a:latin typeface="Open Sans"/>
              </a:rPr>
              <a:t>Including the option of doing nothing</a:t>
            </a:r>
          </a:p>
        </p:txBody>
      </p:sp>
      <p:sp>
        <p:nvSpPr>
          <p:cNvPr id="7" name="TextBox 6"/>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8" name="TextBox 7"/>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8</a:t>
            </a:r>
          </a:p>
        </p:txBody>
      </p:sp>
      <p:sp>
        <p:nvSpPr>
          <p:cNvPr id="9" name="Rectangle 8"/>
          <p:cNvSpPr/>
          <p:nvPr/>
        </p:nvSpPr>
        <p:spPr>
          <a:xfrm>
            <a:off x="566928" y="2212848"/>
            <a:ext cx="11057839" cy="329184"/>
          </a:xfrm>
          <a:prstGeom prst="rect">
            <a:avLst/>
          </a:prstGeom>
          <a:solidFill>
            <a:srgbClr val="191C4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0" name="TextBox 9"/>
          <p:cNvSpPr txBox="1"/>
          <p:nvPr/>
        </p:nvSpPr>
        <p:spPr>
          <a:xfrm>
            <a:off x="649224" y="2267712"/>
            <a:ext cx="1604662" cy="329184"/>
          </a:xfrm>
          <a:prstGeom prst="rect">
            <a:avLst/>
          </a:prstGeom>
          <a:noFill/>
        </p:spPr>
        <p:txBody>
          <a:bodyPr wrap="square" lIns="0" tIns="0">
            <a:spAutoFit/>
          </a:bodyPr>
          <a:lstStyle/>
          <a:p>
            <a:r>
              <a:rPr sz="900" b="1" i="0">
                <a:solidFill>
                  <a:srgbClr val="FFFFFF"/>
                </a:solidFill>
                <a:latin typeface="Montserrat"/>
              </a:rPr>
              <a:t>WHO</a:t>
            </a:r>
          </a:p>
        </p:txBody>
      </p:sp>
      <p:sp>
        <p:nvSpPr>
          <p:cNvPr id="11" name="TextBox 10"/>
          <p:cNvSpPr txBox="1"/>
          <p:nvPr/>
        </p:nvSpPr>
        <p:spPr>
          <a:xfrm>
            <a:off x="2418478" y="2267712"/>
            <a:ext cx="2268132" cy="329184"/>
          </a:xfrm>
          <a:prstGeom prst="rect">
            <a:avLst/>
          </a:prstGeom>
          <a:noFill/>
        </p:spPr>
        <p:txBody>
          <a:bodyPr wrap="square" lIns="0" tIns="0">
            <a:spAutoFit/>
          </a:bodyPr>
          <a:lstStyle/>
          <a:p>
            <a:r>
              <a:rPr sz="900" b="1" i="0">
                <a:solidFill>
                  <a:srgbClr val="FFFFFF"/>
                </a:solidFill>
                <a:latin typeface="Montserrat"/>
              </a:rPr>
              <a:t>WHAT THEY OFFER</a:t>
            </a:r>
          </a:p>
        </p:txBody>
      </p:sp>
      <p:sp>
        <p:nvSpPr>
          <p:cNvPr id="12" name="TextBox 11"/>
          <p:cNvSpPr txBox="1"/>
          <p:nvPr/>
        </p:nvSpPr>
        <p:spPr>
          <a:xfrm>
            <a:off x="4851202" y="2267712"/>
            <a:ext cx="1162348" cy="329184"/>
          </a:xfrm>
          <a:prstGeom prst="rect">
            <a:avLst/>
          </a:prstGeom>
          <a:noFill/>
        </p:spPr>
        <p:txBody>
          <a:bodyPr wrap="square" lIns="0" tIns="0">
            <a:spAutoFit/>
          </a:bodyPr>
          <a:lstStyle/>
          <a:p>
            <a:r>
              <a:rPr sz="900" b="1" i="0">
                <a:solidFill>
                  <a:srgbClr val="FFFFFF"/>
                </a:solidFill>
                <a:latin typeface="Montserrat"/>
              </a:rPr>
              <a:t>THEIR PRICE</a:t>
            </a:r>
          </a:p>
        </p:txBody>
      </p:sp>
      <p:sp>
        <p:nvSpPr>
          <p:cNvPr id="13" name="TextBox 12"/>
          <p:cNvSpPr txBox="1"/>
          <p:nvPr/>
        </p:nvSpPr>
        <p:spPr>
          <a:xfrm>
            <a:off x="6178143" y="2267712"/>
            <a:ext cx="2710446" cy="329184"/>
          </a:xfrm>
          <a:prstGeom prst="rect">
            <a:avLst/>
          </a:prstGeom>
          <a:noFill/>
        </p:spPr>
        <p:txBody>
          <a:bodyPr wrap="square" lIns="0" tIns="0">
            <a:spAutoFit/>
          </a:bodyPr>
          <a:lstStyle/>
          <a:p>
            <a:r>
              <a:rPr sz="900" b="1" i="0">
                <a:solidFill>
                  <a:srgbClr val="FFFFFF"/>
                </a:solidFill>
                <a:latin typeface="Montserrat"/>
              </a:rPr>
              <a:t>WHERE THEY ARE WEAK</a:t>
            </a:r>
          </a:p>
        </p:txBody>
      </p:sp>
      <p:sp>
        <p:nvSpPr>
          <p:cNvPr id="14" name="TextBox 13"/>
          <p:cNvSpPr txBox="1"/>
          <p:nvPr/>
        </p:nvSpPr>
        <p:spPr>
          <a:xfrm>
            <a:off x="9053181" y="2267712"/>
            <a:ext cx="2489289" cy="329184"/>
          </a:xfrm>
          <a:prstGeom prst="rect">
            <a:avLst/>
          </a:prstGeom>
          <a:noFill/>
        </p:spPr>
        <p:txBody>
          <a:bodyPr wrap="square" lIns="0" tIns="0">
            <a:spAutoFit/>
          </a:bodyPr>
          <a:lstStyle/>
          <a:p>
            <a:r>
              <a:rPr sz="900" b="1" i="0">
                <a:solidFill>
                  <a:srgbClr val="FFFFFF"/>
                </a:solidFill>
                <a:latin typeface="Montserrat"/>
              </a:rPr>
              <a:t>HOW WE WIN</a:t>
            </a:r>
          </a:p>
        </p:txBody>
      </p:sp>
      <p:sp>
        <p:nvSpPr>
          <p:cNvPr id="15" name="TextBox 14"/>
          <p:cNvSpPr txBox="1"/>
          <p:nvPr/>
        </p:nvSpPr>
        <p:spPr>
          <a:xfrm>
            <a:off x="649224" y="2587751"/>
            <a:ext cx="1604662" cy="475488"/>
          </a:xfrm>
          <a:prstGeom prst="rect">
            <a:avLst/>
          </a:prstGeom>
          <a:noFill/>
        </p:spPr>
        <p:txBody>
          <a:bodyPr wrap="square" lIns="0" tIns="0">
            <a:spAutoFit/>
          </a:bodyPr>
          <a:lstStyle/>
          <a:p>
            <a:r>
              <a:rPr sz="1050" b="1" i="0">
                <a:solidFill>
                  <a:srgbClr val="21759B"/>
                </a:solidFill>
                <a:latin typeface="Open Sans"/>
              </a:rPr>
              <a:t>[Competitor 1]</a:t>
            </a:r>
          </a:p>
        </p:txBody>
      </p:sp>
      <p:sp>
        <p:nvSpPr>
          <p:cNvPr id="16" name="TextBox 15"/>
          <p:cNvSpPr txBox="1"/>
          <p:nvPr/>
        </p:nvSpPr>
        <p:spPr>
          <a:xfrm>
            <a:off x="2418478" y="2587751"/>
            <a:ext cx="2268132" cy="475488"/>
          </a:xfrm>
          <a:prstGeom prst="rect">
            <a:avLst/>
          </a:prstGeom>
          <a:noFill/>
        </p:spPr>
        <p:txBody>
          <a:bodyPr wrap="square" lIns="0" tIns="0">
            <a:spAutoFit/>
          </a:bodyPr>
          <a:lstStyle/>
          <a:p>
            <a:r>
              <a:rPr sz="1050" b="0" i="0">
                <a:solidFill>
                  <a:srgbClr val="21759B"/>
                </a:solidFill>
                <a:latin typeface="Open Sans"/>
              </a:rPr>
              <a:t>[Their offer]</a:t>
            </a:r>
          </a:p>
        </p:txBody>
      </p:sp>
      <p:sp>
        <p:nvSpPr>
          <p:cNvPr id="17" name="TextBox 16"/>
          <p:cNvSpPr txBox="1"/>
          <p:nvPr/>
        </p:nvSpPr>
        <p:spPr>
          <a:xfrm>
            <a:off x="4851202" y="2587751"/>
            <a:ext cx="1162348" cy="47548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18" name="TextBox 17"/>
          <p:cNvSpPr txBox="1"/>
          <p:nvPr/>
        </p:nvSpPr>
        <p:spPr>
          <a:xfrm>
            <a:off x="6178143" y="2587751"/>
            <a:ext cx="2710446" cy="475488"/>
          </a:xfrm>
          <a:prstGeom prst="rect">
            <a:avLst/>
          </a:prstGeom>
          <a:noFill/>
        </p:spPr>
        <p:txBody>
          <a:bodyPr wrap="square" lIns="0" tIns="0">
            <a:spAutoFit/>
          </a:bodyPr>
          <a:lstStyle/>
          <a:p>
            <a:r>
              <a:rPr sz="1050" b="0" i="0">
                <a:solidFill>
                  <a:srgbClr val="21759B"/>
                </a:solidFill>
                <a:latin typeface="Open Sans"/>
              </a:rPr>
              <a:t>[Where customers complain]</a:t>
            </a:r>
          </a:p>
        </p:txBody>
      </p:sp>
      <p:sp>
        <p:nvSpPr>
          <p:cNvPr id="19" name="TextBox 18"/>
          <p:cNvSpPr txBox="1"/>
          <p:nvPr/>
        </p:nvSpPr>
        <p:spPr>
          <a:xfrm>
            <a:off x="9053181" y="2587751"/>
            <a:ext cx="2489289" cy="475488"/>
          </a:xfrm>
          <a:prstGeom prst="rect">
            <a:avLst/>
          </a:prstGeom>
          <a:noFill/>
        </p:spPr>
        <p:txBody>
          <a:bodyPr wrap="square" lIns="0" tIns="0">
            <a:spAutoFit/>
          </a:bodyPr>
          <a:lstStyle/>
          <a:p>
            <a:r>
              <a:rPr sz="1050" b="0" i="0">
                <a:solidFill>
                  <a:srgbClr val="21759B"/>
                </a:solidFill>
                <a:latin typeface="Open Sans"/>
              </a:rPr>
              <a:t>[Your advantage]</a:t>
            </a:r>
          </a:p>
        </p:txBody>
      </p:sp>
      <p:sp>
        <p:nvSpPr>
          <p:cNvPr id="20" name="Rectangle 19"/>
          <p:cNvSpPr/>
          <p:nvPr/>
        </p:nvSpPr>
        <p:spPr>
          <a:xfrm>
            <a:off x="566928" y="3017520"/>
            <a:ext cx="11057839" cy="475488"/>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21" name="TextBox 20"/>
          <p:cNvSpPr txBox="1"/>
          <p:nvPr/>
        </p:nvSpPr>
        <p:spPr>
          <a:xfrm>
            <a:off x="649224" y="3063239"/>
            <a:ext cx="1604662" cy="475488"/>
          </a:xfrm>
          <a:prstGeom prst="rect">
            <a:avLst/>
          </a:prstGeom>
          <a:noFill/>
        </p:spPr>
        <p:txBody>
          <a:bodyPr wrap="square" lIns="0" tIns="0">
            <a:spAutoFit/>
          </a:bodyPr>
          <a:lstStyle/>
          <a:p>
            <a:r>
              <a:rPr sz="1050" b="1" i="0">
                <a:solidFill>
                  <a:srgbClr val="21759B"/>
                </a:solidFill>
                <a:latin typeface="Open Sans"/>
              </a:rPr>
              <a:t>[Competitor 2]</a:t>
            </a:r>
          </a:p>
        </p:txBody>
      </p:sp>
      <p:sp>
        <p:nvSpPr>
          <p:cNvPr id="22" name="TextBox 21"/>
          <p:cNvSpPr txBox="1"/>
          <p:nvPr/>
        </p:nvSpPr>
        <p:spPr>
          <a:xfrm>
            <a:off x="2418478" y="3063239"/>
            <a:ext cx="2268132" cy="475488"/>
          </a:xfrm>
          <a:prstGeom prst="rect">
            <a:avLst/>
          </a:prstGeom>
          <a:noFill/>
        </p:spPr>
        <p:txBody>
          <a:bodyPr wrap="square" lIns="0" tIns="0">
            <a:spAutoFit/>
          </a:bodyPr>
          <a:lstStyle/>
          <a:p>
            <a:r>
              <a:rPr sz="1050" b="0" i="0">
                <a:solidFill>
                  <a:srgbClr val="21759B"/>
                </a:solidFill>
                <a:latin typeface="Open Sans"/>
              </a:rPr>
              <a:t>[Their offer]</a:t>
            </a:r>
          </a:p>
        </p:txBody>
      </p:sp>
      <p:sp>
        <p:nvSpPr>
          <p:cNvPr id="23" name="TextBox 22"/>
          <p:cNvSpPr txBox="1"/>
          <p:nvPr/>
        </p:nvSpPr>
        <p:spPr>
          <a:xfrm>
            <a:off x="4851202" y="3063239"/>
            <a:ext cx="1162348" cy="47548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24" name="TextBox 23"/>
          <p:cNvSpPr txBox="1"/>
          <p:nvPr/>
        </p:nvSpPr>
        <p:spPr>
          <a:xfrm>
            <a:off x="6178143" y="3063239"/>
            <a:ext cx="2710446" cy="475488"/>
          </a:xfrm>
          <a:prstGeom prst="rect">
            <a:avLst/>
          </a:prstGeom>
          <a:noFill/>
        </p:spPr>
        <p:txBody>
          <a:bodyPr wrap="square" lIns="0" tIns="0">
            <a:spAutoFit/>
          </a:bodyPr>
          <a:lstStyle/>
          <a:p>
            <a:r>
              <a:rPr sz="1050" b="0" i="0">
                <a:solidFill>
                  <a:srgbClr val="21759B"/>
                </a:solidFill>
                <a:latin typeface="Open Sans"/>
              </a:rPr>
              <a:t>[Where customers complain]</a:t>
            </a:r>
          </a:p>
        </p:txBody>
      </p:sp>
      <p:sp>
        <p:nvSpPr>
          <p:cNvPr id="25" name="TextBox 24"/>
          <p:cNvSpPr txBox="1"/>
          <p:nvPr/>
        </p:nvSpPr>
        <p:spPr>
          <a:xfrm>
            <a:off x="9053181" y="3063239"/>
            <a:ext cx="2489289" cy="475488"/>
          </a:xfrm>
          <a:prstGeom prst="rect">
            <a:avLst/>
          </a:prstGeom>
          <a:noFill/>
        </p:spPr>
        <p:txBody>
          <a:bodyPr wrap="square" lIns="0" tIns="0">
            <a:spAutoFit/>
          </a:bodyPr>
          <a:lstStyle/>
          <a:p>
            <a:r>
              <a:rPr sz="1050" b="0" i="0">
                <a:solidFill>
                  <a:srgbClr val="21759B"/>
                </a:solidFill>
                <a:latin typeface="Open Sans"/>
              </a:rPr>
              <a:t>[Your advantage]</a:t>
            </a:r>
          </a:p>
        </p:txBody>
      </p:sp>
      <p:sp>
        <p:nvSpPr>
          <p:cNvPr id="26" name="TextBox 25"/>
          <p:cNvSpPr txBox="1"/>
          <p:nvPr/>
        </p:nvSpPr>
        <p:spPr>
          <a:xfrm>
            <a:off x="649224" y="3538727"/>
            <a:ext cx="1604662" cy="475488"/>
          </a:xfrm>
          <a:prstGeom prst="rect">
            <a:avLst/>
          </a:prstGeom>
          <a:noFill/>
        </p:spPr>
        <p:txBody>
          <a:bodyPr wrap="square" lIns="0" tIns="0">
            <a:spAutoFit/>
          </a:bodyPr>
          <a:lstStyle/>
          <a:p>
            <a:r>
              <a:rPr sz="1050" b="1" i="0">
                <a:solidFill>
                  <a:srgbClr val="21759B"/>
                </a:solidFill>
                <a:latin typeface="Open Sans"/>
              </a:rPr>
              <a:t>[Competitor 3]</a:t>
            </a:r>
          </a:p>
        </p:txBody>
      </p:sp>
      <p:sp>
        <p:nvSpPr>
          <p:cNvPr id="27" name="TextBox 26"/>
          <p:cNvSpPr txBox="1"/>
          <p:nvPr/>
        </p:nvSpPr>
        <p:spPr>
          <a:xfrm>
            <a:off x="2418478" y="3538727"/>
            <a:ext cx="2268132" cy="475488"/>
          </a:xfrm>
          <a:prstGeom prst="rect">
            <a:avLst/>
          </a:prstGeom>
          <a:noFill/>
        </p:spPr>
        <p:txBody>
          <a:bodyPr wrap="square" lIns="0" tIns="0">
            <a:spAutoFit/>
          </a:bodyPr>
          <a:lstStyle/>
          <a:p>
            <a:r>
              <a:rPr sz="1050" b="0" i="0">
                <a:solidFill>
                  <a:srgbClr val="21759B"/>
                </a:solidFill>
                <a:latin typeface="Open Sans"/>
              </a:rPr>
              <a:t>[Their offer]</a:t>
            </a:r>
          </a:p>
        </p:txBody>
      </p:sp>
      <p:sp>
        <p:nvSpPr>
          <p:cNvPr id="28" name="TextBox 27"/>
          <p:cNvSpPr txBox="1"/>
          <p:nvPr/>
        </p:nvSpPr>
        <p:spPr>
          <a:xfrm>
            <a:off x="4851202" y="3538727"/>
            <a:ext cx="1162348" cy="47548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29" name="TextBox 28"/>
          <p:cNvSpPr txBox="1"/>
          <p:nvPr/>
        </p:nvSpPr>
        <p:spPr>
          <a:xfrm>
            <a:off x="6178143" y="3538727"/>
            <a:ext cx="2710446" cy="475488"/>
          </a:xfrm>
          <a:prstGeom prst="rect">
            <a:avLst/>
          </a:prstGeom>
          <a:noFill/>
        </p:spPr>
        <p:txBody>
          <a:bodyPr wrap="square" lIns="0" tIns="0">
            <a:spAutoFit/>
          </a:bodyPr>
          <a:lstStyle/>
          <a:p>
            <a:r>
              <a:rPr sz="1050" b="0" i="0">
                <a:solidFill>
                  <a:srgbClr val="21759B"/>
                </a:solidFill>
                <a:latin typeface="Open Sans"/>
              </a:rPr>
              <a:t>[Where customers complain]</a:t>
            </a:r>
          </a:p>
        </p:txBody>
      </p:sp>
      <p:sp>
        <p:nvSpPr>
          <p:cNvPr id="30" name="TextBox 29"/>
          <p:cNvSpPr txBox="1"/>
          <p:nvPr/>
        </p:nvSpPr>
        <p:spPr>
          <a:xfrm>
            <a:off x="9053181" y="3538727"/>
            <a:ext cx="2489289" cy="475488"/>
          </a:xfrm>
          <a:prstGeom prst="rect">
            <a:avLst/>
          </a:prstGeom>
          <a:noFill/>
        </p:spPr>
        <p:txBody>
          <a:bodyPr wrap="square" lIns="0" tIns="0">
            <a:spAutoFit/>
          </a:bodyPr>
          <a:lstStyle/>
          <a:p>
            <a:r>
              <a:rPr sz="1050" b="0" i="0">
                <a:solidFill>
                  <a:srgbClr val="21759B"/>
                </a:solidFill>
                <a:latin typeface="Open Sans"/>
              </a:rPr>
              <a:t>[Your advantage]</a:t>
            </a:r>
          </a:p>
        </p:txBody>
      </p:sp>
      <p:sp>
        <p:nvSpPr>
          <p:cNvPr id="31" name="Rectangle 30"/>
          <p:cNvSpPr/>
          <p:nvPr/>
        </p:nvSpPr>
        <p:spPr>
          <a:xfrm>
            <a:off x="566928" y="3968496"/>
            <a:ext cx="11057839" cy="475488"/>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32" name="TextBox 31"/>
          <p:cNvSpPr txBox="1"/>
          <p:nvPr/>
        </p:nvSpPr>
        <p:spPr>
          <a:xfrm>
            <a:off x="649224" y="4014215"/>
            <a:ext cx="1604662" cy="475488"/>
          </a:xfrm>
          <a:prstGeom prst="rect">
            <a:avLst/>
          </a:prstGeom>
          <a:noFill/>
        </p:spPr>
        <p:txBody>
          <a:bodyPr wrap="square" lIns="0" tIns="0">
            <a:spAutoFit/>
          </a:bodyPr>
          <a:lstStyle/>
          <a:p>
            <a:r>
              <a:rPr sz="1050" b="1" i="0">
                <a:solidFill>
                  <a:srgbClr val="191C4A"/>
                </a:solidFill>
                <a:latin typeface="Open Sans"/>
              </a:rPr>
              <a:t>Doing nothing</a:t>
            </a:r>
          </a:p>
        </p:txBody>
      </p:sp>
      <p:sp>
        <p:nvSpPr>
          <p:cNvPr id="33" name="TextBox 32"/>
          <p:cNvSpPr txBox="1"/>
          <p:nvPr/>
        </p:nvSpPr>
        <p:spPr>
          <a:xfrm>
            <a:off x="2418478" y="4014215"/>
            <a:ext cx="2268132" cy="475488"/>
          </a:xfrm>
          <a:prstGeom prst="rect">
            <a:avLst/>
          </a:prstGeom>
          <a:noFill/>
        </p:spPr>
        <p:txBody>
          <a:bodyPr wrap="square" lIns="0" tIns="0">
            <a:spAutoFit/>
          </a:bodyPr>
          <a:lstStyle/>
          <a:p>
            <a:r>
              <a:rPr sz="1050" b="0" i="0">
                <a:solidFill>
                  <a:srgbClr val="21759B"/>
                </a:solidFill>
                <a:latin typeface="Open Sans"/>
              </a:rPr>
              <a:t>[The workaround they use now]</a:t>
            </a:r>
          </a:p>
        </p:txBody>
      </p:sp>
      <p:sp>
        <p:nvSpPr>
          <p:cNvPr id="34" name="TextBox 33"/>
          <p:cNvSpPr txBox="1"/>
          <p:nvPr/>
        </p:nvSpPr>
        <p:spPr>
          <a:xfrm>
            <a:off x="4851202" y="4014215"/>
            <a:ext cx="1162348" cy="475488"/>
          </a:xfrm>
          <a:prstGeom prst="rect">
            <a:avLst/>
          </a:prstGeom>
          <a:noFill/>
        </p:spPr>
        <p:txBody>
          <a:bodyPr wrap="square" lIns="0" tIns="0">
            <a:spAutoFit/>
          </a:bodyPr>
          <a:lstStyle/>
          <a:p>
            <a:r>
              <a:rPr sz="1050" b="0" i="0">
                <a:solidFill>
                  <a:srgbClr val="191C4A"/>
                </a:solidFill>
                <a:latin typeface="Open Sans"/>
              </a:rPr>
              <a:t>R 0 in cash</a:t>
            </a:r>
          </a:p>
        </p:txBody>
      </p:sp>
      <p:sp>
        <p:nvSpPr>
          <p:cNvPr id="35" name="TextBox 34"/>
          <p:cNvSpPr txBox="1"/>
          <p:nvPr/>
        </p:nvSpPr>
        <p:spPr>
          <a:xfrm>
            <a:off x="6178143" y="4014215"/>
            <a:ext cx="2710446" cy="475488"/>
          </a:xfrm>
          <a:prstGeom prst="rect">
            <a:avLst/>
          </a:prstGeom>
          <a:noFill/>
        </p:spPr>
        <p:txBody>
          <a:bodyPr wrap="square" lIns="0" tIns="0">
            <a:spAutoFit/>
          </a:bodyPr>
          <a:lstStyle/>
          <a:p>
            <a:r>
              <a:rPr sz="1050" b="0" i="0">
                <a:solidFill>
                  <a:srgbClr val="21759B"/>
                </a:solidFill>
                <a:latin typeface="Open Sans"/>
              </a:rPr>
              <a:t>[What it costs them in time or risk]</a:t>
            </a:r>
          </a:p>
        </p:txBody>
      </p:sp>
      <p:sp>
        <p:nvSpPr>
          <p:cNvPr id="36" name="TextBox 35"/>
          <p:cNvSpPr txBox="1"/>
          <p:nvPr/>
        </p:nvSpPr>
        <p:spPr>
          <a:xfrm>
            <a:off x="9053181" y="4014215"/>
            <a:ext cx="2489289" cy="475488"/>
          </a:xfrm>
          <a:prstGeom prst="rect">
            <a:avLst/>
          </a:prstGeom>
          <a:noFill/>
        </p:spPr>
        <p:txBody>
          <a:bodyPr wrap="square" lIns="0" tIns="0">
            <a:spAutoFit/>
          </a:bodyPr>
          <a:lstStyle/>
          <a:p>
            <a:r>
              <a:rPr sz="1050" b="0" i="0">
                <a:solidFill>
                  <a:srgbClr val="21759B"/>
                </a:solidFill>
                <a:latin typeface="Open Sans"/>
              </a:rPr>
              <a:t>[Why paying you is cheaper]</a:t>
            </a:r>
          </a:p>
        </p:txBody>
      </p:sp>
      <p:sp>
        <p:nvSpPr>
          <p:cNvPr id="37" name="Rectangle 36"/>
          <p:cNvSpPr/>
          <p:nvPr/>
        </p:nvSpPr>
        <p:spPr>
          <a:xfrm>
            <a:off x="566928" y="4736592"/>
            <a:ext cx="11057839" cy="96012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191C4A"/>
                </a:solidFill>
                <a:latin typeface="Montserrat"/>
              </a:rPr>
              <a:t>WHAT THEY CANNOT EASILY COPY</a:t>
            </a:r>
          </a:p>
          <a:p>
            <a:pPr algn="l">
              <a:lnSpc>
                <a:spcPct val="112000"/>
              </a:lnSpc>
              <a:spcBef>
                <a:spcPts val="400"/>
              </a:spcBef>
            </a:pPr>
            <a:r>
              <a:rPr sz="1200" b="0" i="0">
                <a:solidFill>
                  <a:srgbClr val="21759B"/>
                </a:solidFill>
                <a:latin typeface="Open Sans"/>
              </a:rPr>
              <a:t>[Your one durable advantage: an exclusive supply agreement, a grading that took years, a location, a skill nobody local has, or a ten year customer relationship.]</a:t>
            </a:r>
          </a:p>
        </p:txBody>
      </p:sp>
      <p:sp>
        <p:nvSpPr>
          <p:cNvPr id="38" name="Rectangle 37"/>
          <p:cNvSpPr/>
          <p:nvPr/>
        </p:nvSpPr>
        <p:spPr>
          <a:xfrm>
            <a:off x="566928" y="4736592"/>
            <a:ext cx="54864" cy="960120"/>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ounded Rectangle 1"/>
          <p:cNvSpPr/>
          <p:nvPr/>
        </p:nvSpPr>
        <p:spPr>
          <a:xfrm>
            <a:off x="566928" y="274320"/>
            <a:ext cx="1600200" cy="475488"/>
          </a:xfrm>
          <a:prstGeom prst="roundRect">
            <a:avLst/>
          </a:prstGeom>
          <a:noFill/>
          <a:ln w="9525">
            <a:solidFill>
              <a:srgbClr val="21759B"/>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lnSpc>
                <a:spcPct val="112000"/>
              </a:lnSpc>
            </a:pPr>
            <a:r>
              <a:rPr sz="850" b="0" i="1">
                <a:solidFill>
                  <a:srgbClr val="21759B"/>
                </a:solidFill>
                <a:latin typeface="Open Sans"/>
              </a:rPr>
              <a:t>[ YOUR LOGO ]</a:t>
            </a:r>
          </a:p>
        </p:txBody>
      </p:sp>
      <p:sp>
        <p:nvSpPr>
          <p:cNvPr id="3" name="TextBox 2"/>
          <p:cNvSpPr txBox="1"/>
          <p:nvPr/>
        </p:nvSpPr>
        <p:spPr>
          <a:xfrm>
            <a:off x="2350008" y="365760"/>
            <a:ext cx="6400800" cy="310896"/>
          </a:xfrm>
          <a:prstGeom prst="rect">
            <a:avLst/>
          </a:prstGeom>
          <a:noFill/>
        </p:spPr>
        <p:txBody>
          <a:bodyPr wrap="square" anchor="t" lIns="0" rIns="0" tIns="0" bIns="0">
            <a:spAutoFit/>
          </a:bodyPr>
          <a:lstStyle/>
          <a:p>
            <a:pPr algn="l">
              <a:lnSpc>
                <a:spcPct val="115000"/>
              </a:lnSpc>
            </a:pPr>
            <a:r>
              <a:rPr sz="1000" b="1" i="0">
                <a:solidFill>
                  <a:srgbClr val="D7B428"/>
                </a:solidFill>
                <a:latin typeface="Montserrat"/>
              </a:rPr>
              <a:t>08 | GO TO MARKET</a:t>
            </a:r>
          </a:p>
        </p:txBody>
      </p:sp>
      <p:sp>
        <p:nvSpPr>
          <p:cNvPr id="4" name="Rectangle 3"/>
          <p:cNvSpPr/>
          <p:nvPr/>
        </p:nvSpPr>
        <p:spPr>
          <a:xfrm>
            <a:off x="566928" y="868680"/>
            <a:ext cx="11057839" cy="20116"/>
          </a:xfrm>
          <a:prstGeom prst="rect">
            <a:avLst/>
          </a:prstGeom>
          <a:solidFill>
            <a:srgbClr val="D7B42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5" name="TextBox 4"/>
          <p:cNvSpPr txBox="1"/>
          <p:nvPr/>
        </p:nvSpPr>
        <p:spPr>
          <a:xfrm>
            <a:off x="566928" y="1042415"/>
            <a:ext cx="11057839" cy="658368"/>
          </a:xfrm>
          <a:prstGeom prst="rect">
            <a:avLst/>
          </a:prstGeom>
          <a:noFill/>
        </p:spPr>
        <p:txBody>
          <a:bodyPr wrap="square" anchor="t" lIns="0" rIns="0" tIns="0" bIns="0">
            <a:spAutoFit/>
          </a:bodyPr>
          <a:lstStyle/>
          <a:p>
            <a:pPr algn="l">
              <a:lnSpc>
                <a:spcPct val="115000"/>
              </a:lnSpc>
            </a:pPr>
            <a:r>
              <a:rPr sz="2700" b="1" i="0">
                <a:solidFill>
                  <a:srgbClr val="191C4A"/>
                </a:solidFill>
                <a:latin typeface="Montserrat"/>
              </a:rPr>
              <a:t>How we reach customers</a:t>
            </a:r>
          </a:p>
        </p:txBody>
      </p:sp>
      <p:sp>
        <p:nvSpPr>
          <p:cNvPr id="6" name="TextBox 5"/>
          <p:cNvSpPr txBox="1"/>
          <p:nvPr/>
        </p:nvSpPr>
        <p:spPr>
          <a:xfrm>
            <a:off x="566928" y="1700784"/>
            <a:ext cx="11057839" cy="365760"/>
          </a:xfrm>
          <a:prstGeom prst="rect">
            <a:avLst/>
          </a:prstGeom>
          <a:noFill/>
        </p:spPr>
        <p:txBody>
          <a:bodyPr wrap="square" anchor="t" lIns="0" rIns="0" tIns="0" bIns="0">
            <a:spAutoFit/>
          </a:bodyPr>
          <a:lstStyle/>
          <a:p>
            <a:pPr algn="l">
              <a:lnSpc>
                <a:spcPct val="115000"/>
              </a:lnSpc>
            </a:pPr>
            <a:r>
              <a:rPr sz="1250" b="0" i="0">
                <a:solidFill>
                  <a:srgbClr val="6B6870"/>
                </a:solidFill>
                <a:latin typeface="Open Sans"/>
              </a:rPr>
              <a:t>The channels you can actually run every week</a:t>
            </a:r>
          </a:p>
        </p:txBody>
      </p:sp>
      <p:sp>
        <p:nvSpPr>
          <p:cNvPr id="7" name="TextBox 6"/>
          <p:cNvSpPr txBox="1"/>
          <p:nvPr/>
        </p:nvSpPr>
        <p:spPr>
          <a:xfrm>
            <a:off x="566928" y="6382512"/>
            <a:ext cx="11057839" cy="256032"/>
          </a:xfrm>
          <a:prstGeom prst="rect">
            <a:avLst/>
          </a:prstGeom>
          <a:noFill/>
        </p:spPr>
        <p:txBody>
          <a:bodyPr wrap="none" lIns="0" rIns="0" tIns="0" bIns="0">
            <a:spAutoFit/>
          </a:bodyPr>
          <a:lstStyle/>
          <a:p>
            <a:pPr algn="ctr"/>
            <a:r>
              <a:rPr sz="800" b="0" i="0">
                <a:solidFill>
                  <a:srgbClr val="6B6870"/>
                </a:solidFill>
                <a:latin typeface="Open Sans"/>
              </a:rPr>
              <a:t>Powered by Digitise SA | digitisesa.co.za | Free for South African entrepreneurs</a:t>
            </a:r>
          </a:p>
        </p:txBody>
      </p:sp>
      <p:sp>
        <p:nvSpPr>
          <p:cNvPr id="8" name="TextBox 7"/>
          <p:cNvSpPr txBox="1"/>
          <p:nvPr/>
        </p:nvSpPr>
        <p:spPr>
          <a:xfrm>
            <a:off x="10710367" y="6382512"/>
            <a:ext cx="914400" cy="256032"/>
          </a:xfrm>
          <a:prstGeom prst="rect">
            <a:avLst/>
          </a:prstGeom>
          <a:noFill/>
        </p:spPr>
        <p:txBody>
          <a:bodyPr wrap="none" rIns="0">
            <a:spAutoFit/>
          </a:bodyPr>
          <a:lstStyle/>
          <a:p>
            <a:pPr algn="r"/>
            <a:r>
              <a:rPr sz="800" b="0" i="0">
                <a:solidFill>
                  <a:srgbClr val="6B6870"/>
                </a:solidFill>
                <a:latin typeface="Open Sans"/>
              </a:rPr>
              <a:t>9</a:t>
            </a:r>
          </a:p>
        </p:txBody>
      </p:sp>
      <p:sp>
        <p:nvSpPr>
          <p:cNvPr id="9" name="Rectangle 8"/>
          <p:cNvSpPr/>
          <p:nvPr/>
        </p:nvSpPr>
        <p:spPr>
          <a:xfrm>
            <a:off x="566928" y="2212848"/>
            <a:ext cx="11057839" cy="329184"/>
          </a:xfrm>
          <a:prstGeom prst="rect">
            <a:avLst/>
          </a:prstGeom>
          <a:solidFill>
            <a:srgbClr val="191C4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10" name="TextBox 9"/>
          <p:cNvSpPr txBox="1"/>
          <p:nvPr/>
        </p:nvSpPr>
        <p:spPr>
          <a:xfrm>
            <a:off x="649224" y="2267712"/>
            <a:ext cx="2046975" cy="329184"/>
          </a:xfrm>
          <a:prstGeom prst="rect">
            <a:avLst/>
          </a:prstGeom>
          <a:noFill/>
        </p:spPr>
        <p:txBody>
          <a:bodyPr wrap="square" lIns="0" tIns="0">
            <a:spAutoFit/>
          </a:bodyPr>
          <a:lstStyle/>
          <a:p>
            <a:r>
              <a:rPr sz="900" b="1" i="0">
                <a:solidFill>
                  <a:srgbClr val="FFFFFF"/>
                </a:solidFill>
                <a:latin typeface="Montserrat"/>
              </a:rPr>
              <a:t>CHANNEL</a:t>
            </a:r>
          </a:p>
        </p:txBody>
      </p:sp>
      <p:sp>
        <p:nvSpPr>
          <p:cNvPr id="11" name="TextBox 10"/>
          <p:cNvSpPr txBox="1"/>
          <p:nvPr/>
        </p:nvSpPr>
        <p:spPr>
          <a:xfrm>
            <a:off x="2860791" y="2267712"/>
            <a:ext cx="3595073" cy="329184"/>
          </a:xfrm>
          <a:prstGeom prst="rect">
            <a:avLst/>
          </a:prstGeom>
          <a:noFill/>
        </p:spPr>
        <p:txBody>
          <a:bodyPr wrap="square" lIns="0" tIns="0">
            <a:spAutoFit/>
          </a:bodyPr>
          <a:lstStyle/>
          <a:p>
            <a:r>
              <a:rPr sz="900" b="1" i="0">
                <a:solidFill>
                  <a:srgbClr val="FFFFFF"/>
                </a:solidFill>
                <a:latin typeface="Montserrat"/>
              </a:rPr>
              <a:t>WHAT WE DO</a:t>
            </a:r>
          </a:p>
        </p:txBody>
      </p:sp>
      <p:sp>
        <p:nvSpPr>
          <p:cNvPr id="12" name="TextBox 11"/>
          <p:cNvSpPr txBox="1"/>
          <p:nvPr/>
        </p:nvSpPr>
        <p:spPr>
          <a:xfrm>
            <a:off x="6620457" y="2267712"/>
            <a:ext cx="1383505" cy="329184"/>
          </a:xfrm>
          <a:prstGeom prst="rect">
            <a:avLst/>
          </a:prstGeom>
          <a:noFill/>
        </p:spPr>
        <p:txBody>
          <a:bodyPr wrap="square" lIns="0" tIns="0">
            <a:spAutoFit/>
          </a:bodyPr>
          <a:lstStyle/>
          <a:p>
            <a:r>
              <a:rPr sz="900" b="1" i="0">
                <a:solidFill>
                  <a:srgbClr val="FFFFFF"/>
                </a:solidFill>
                <a:latin typeface="Montserrat"/>
              </a:rPr>
              <a:t>COST A MONTH</a:t>
            </a:r>
          </a:p>
        </p:txBody>
      </p:sp>
      <p:sp>
        <p:nvSpPr>
          <p:cNvPr id="13" name="TextBox 12"/>
          <p:cNvSpPr txBox="1"/>
          <p:nvPr/>
        </p:nvSpPr>
        <p:spPr>
          <a:xfrm>
            <a:off x="8168554" y="2267712"/>
            <a:ext cx="1715240" cy="329184"/>
          </a:xfrm>
          <a:prstGeom prst="rect">
            <a:avLst/>
          </a:prstGeom>
          <a:noFill/>
        </p:spPr>
        <p:txBody>
          <a:bodyPr wrap="square" lIns="0" tIns="0">
            <a:spAutoFit/>
          </a:bodyPr>
          <a:lstStyle/>
          <a:p>
            <a:r>
              <a:rPr sz="900" b="1" i="0">
                <a:solidFill>
                  <a:srgbClr val="FFFFFF"/>
                </a:solidFill>
                <a:latin typeface="Montserrat"/>
              </a:rPr>
              <a:t>CUSTOMERS WON A MONTH</a:t>
            </a:r>
          </a:p>
        </p:txBody>
      </p:sp>
      <p:sp>
        <p:nvSpPr>
          <p:cNvPr id="14" name="TextBox 13"/>
          <p:cNvSpPr txBox="1"/>
          <p:nvPr/>
        </p:nvSpPr>
        <p:spPr>
          <a:xfrm>
            <a:off x="10048387" y="2267712"/>
            <a:ext cx="1494083" cy="329184"/>
          </a:xfrm>
          <a:prstGeom prst="rect">
            <a:avLst/>
          </a:prstGeom>
          <a:noFill/>
        </p:spPr>
        <p:txBody>
          <a:bodyPr wrap="square" lIns="0" tIns="0">
            <a:spAutoFit/>
          </a:bodyPr>
          <a:lstStyle/>
          <a:p>
            <a:r>
              <a:rPr sz="900" b="1" i="0">
                <a:solidFill>
                  <a:srgbClr val="FFFFFF"/>
                </a:solidFill>
                <a:latin typeface="Montserrat"/>
              </a:rPr>
              <a:t>COST PER CUSTOMER</a:t>
            </a:r>
          </a:p>
        </p:txBody>
      </p:sp>
      <p:sp>
        <p:nvSpPr>
          <p:cNvPr id="15" name="TextBox 14"/>
          <p:cNvSpPr txBox="1"/>
          <p:nvPr/>
        </p:nvSpPr>
        <p:spPr>
          <a:xfrm>
            <a:off x="649224" y="2587751"/>
            <a:ext cx="2046975" cy="384048"/>
          </a:xfrm>
          <a:prstGeom prst="rect">
            <a:avLst/>
          </a:prstGeom>
          <a:noFill/>
        </p:spPr>
        <p:txBody>
          <a:bodyPr wrap="square" lIns="0" tIns="0">
            <a:spAutoFit/>
          </a:bodyPr>
          <a:lstStyle/>
          <a:p>
            <a:r>
              <a:rPr sz="1050" b="1" i="0">
                <a:solidFill>
                  <a:srgbClr val="191C4A"/>
                </a:solidFill>
                <a:latin typeface="Open Sans"/>
              </a:rPr>
              <a:t>Referrals</a:t>
            </a:r>
          </a:p>
        </p:txBody>
      </p:sp>
      <p:sp>
        <p:nvSpPr>
          <p:cNvPr id="16" name="TextBox 15"/>
          <p:cNvSpPr txBox="1"/>
          <p:nvPr/>
        </p:nvSpPr>
        <p:spPr>
          <a:xfrm>
            <a:off x="2860791" y="2587751"/>
            <a:ext cx="3595073" cy="384048"/>
          </a:xfrm>
          <a:prstGeom prst="rect">
            <a:avLst/>
          </a:prstGeom>
          <a:noFill/>
        </p:spPr>
        <p:txBody>
          <a:bodyPr wrap="square" lIns="0" tIns="0">
            <a:spAutoFit/>
          </a:bodyPr>
          <a:lstStyle/>
          <a:p>
            <a:r>
              <a:rPr sz="1050" b="0" i="0">
                <a:solidFill>
                  <a:srgbClr val="21759B"/>
                </a:solidFill>
                <a:latin typeface="Open Sans"/>
              </a:rPr>
              <a:t>[What you ask, and when you ask it]</a:t>
            </a:r>
          </a:p>
        </p:txBody>
      </p:sp>
      <p:sp>
        <p:nvSpPr>
          <p:cNvPr id="17" name="TextBox 16"/>
          <p:cNvSpPr txBox="1"/>
          <p:nvPr/>
        </p:nvSpPr>
        <p:spPr>
          <a:xfrm>
            <a:off x="6620457" y="2587751"/>
            <a:ext cx="1383505"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18" name="TextBox 17"/>
          <p:cNvSpPr txBox="1"/>
          <p:nvPr/>
        </p:nvSpPr>
        <p:spPr>
          <a:xfrm>
            <a:off x="8168554" y="2587751"/>
            <a:ext cx="1715240" cy="384048"/>
          </a:xfrm>
          <a:prstGeom prst="rect">
            <a:avLst/>
          </a:prstGeom>
          <a:noFill/>
        </p:spPr>
        <p:txBody>
          <a:bodyPr wrap="square" lIns="0" tIns="0">
            <a:spAutoFit/>
          </a:bodyPr>
          <a:lstStyle/>
          <a:p>
            <a:r>
              <a:rPr sz="1050" b="0" i="0">
                <a:solidFill>
                  <a:srgbClr val="21759B"/>
                </a:solidFill>
                <a:latin typeface="Open Sans"/>
              </a:rPr>
              <a:t>[ ]</a:t>
            </a:r>
          </a:p>
        </p:txBody>
      </p:sp>
      <p:sp>
        <p:nvSpPr>
          <p:cNvPr id="19" name="TextBox 18"/>
          <p:cNvSpPr txBox="1"/>
          <p:nvPr/>
        </p:nvSpPr>
        <p:spPr>
          <a:xfrm>
            <a:off x="10048387" y="2587751"/>
            <a:ext cx="1494083"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20" name="Rectangle 19"/>
          <p:cNvSpPr/>
          <p:nvPr/>
        </p:nvSpPr>
        <p:spPr>
          <a:xfrm>
            <a:off x="566928" y="2926079"/>
            <a:ext cx="11057839" cy="384048"/>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21" name="TextBox 20"/>
          <p:cNvSpPr txBox="1"/>
          <p:nvPr/>
        </p:nvSpPr>
        <p:spPr>
          <a:xfrm>
            <a:off x="649224" y="2971799"/>
            <a:ext cx="2046975" cy="384048"/>
          </a:xfrm>
          <a:prstGeom prst="rect">
            <a:avLst/>
          </a:prstGeom>
          <a:noFill/>
        </p:spPr>
        <p:txBody>
          <a:bodyPr wrap="square" lIns="0" tIns="0">
            <a:spAutoFit/>
          </a:bodyPr>
          <a:lstStyle/>
          <a:p>
            <a:r>
              <a:rPr sz="1050" b="1" i="0">
                <a:solidFill>
                  <a:srgbClr val="191C4A"/>
                </a:solidFill>
                <a:latin typeface="Open Sans"/>
              </a:rPr>
              <a:t>WhatsApp Business</a:t>
            </a:r>
          </a:p>
        </p:txBody>
      </p:sp>
      <p:sp>
        <p:nvSpPr>
          <p:cNvPr id="22" name="TextBox 21"/>
          <p:cNvSpPr txBox="1"/>
          <p:nvPr/>
        </p:nvSpPr>
        <p:spPr>
          <a:xfrm>
            <a:off x="2860791" y="2971799"/>
            <a:ext cx="3595073" cy="384048"/>
          </a:xfrm>
          <a:prstGeom prst="rect">
            <a:avLst/>
          </a:prstGeom>
          <a:noFill/>
        </p:spPr>
        <p:txBody>
          <a:bodyPr wrap="square" lIns="0" tIns="0">
            <a:spAutoFit/>
          </a:bodyPr>
          <a:lstStyle/>
          <a:p>
            <a:r>
              <a:rPr sz="1050" b="0" i="0">
                <a:solidFill>
                  <a:srgbClr val="21759B"/>
                </a:solidFill>
                <a:latin typeface="Open Sans"/>
              </a:rPr>
              <a:t>[Catalogue, broadcast, quick replies]</a:t>
            </a:r>
          </a:p>
        </p:txBody>
      </p:sp>
      <p:sp>
        <p:nvSpPr>
          <p:cNvPr id="23" name="TextBox 22"/>
          <p:cNvSpPr txBox="1"/>
          <p:nvPr/>
        </p:nvSpPr>
        <p:spPr>
          <a:xfrm>
            <a:off x="6620457" y="2971799"/>
            <a:ext cx="1383505"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24" name="TextBox 23"/>
          <p:cNvSpPr txBox="1"/>
          <p:nvPr/>
        </p:nvSpPr>
        <p:spPr>
          <a:xfrm>
            <a:off x="8168554" y="2971799"/>
            <a:ext cx="1715240" cy="384048"/>
          </a:xfrm>
          <a:prstGeom prst="rect">
            <a:avLst/>
          </a:prstGeom>
          <a:noFill/>
        </p:spPr>
        <p:txBody>
          <a:bodyPr wrap="square" lIns="0" tIns="0">
            <a:spAutoFit/>
          </a:bodyPr>
          <a:lstStyle/>
          <a:p>
            <a:r>
              <a:rPr sz="1050" b="0" i="0">
                <a:solidFill>
                  <a:srgbClr val="21759B"/>
                </a:solidFill>
                <a:latin typeface="Open Sans"/>
              </a:rPr>
              <a:t>[ ]</a:t>
            </a:r>
          </a:p>
        </p:txBody>
      </p:sp>
      <p:sp>
        <p:nvSpPr>
          <p:cNvPr id="25" name="TextBox 24"/>
          <p:cNvSpPr txBox="1"/>
          <p:nvPr/>
        </p:nvSpPr>
        <p:spPr>
          <a:xfrm>
            <a:off x="10048387" y="2971799"/>
            <a:ext cx="1494083"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26" name="TextBox 25"/>
          <p:cNvSpPr txBox="1"/>
          <p:nvPr/>
        </p:nvSpPr>
        <p:spPr>
          <a:xfrm>
            <a:off x="649224" y="3355847"/>
            <a:ext cx="2046975" cy="384048"/>
          </a:xfrm>
          <a:prstGeom prst="rect">
            <a:avLst/>
          </a:prstGeom>
          <a:noFill/>
        </p:spPr>
        <p:txBody>
          <a:bodyPr wrap="square" lIns="0" tIns="0">
            <a:spAutoFit/>
          </a:bodyPr>
          <a:lstStyle/>
          <a:p>
            <a:r>
              <a:rPr sz="1050" b="1" i="0">
                <a:solidFill>
                  <a:srgbClr val="191C4A"/>
                </a:solidFill>
                <a:latin typeface="Open Sans"/>
              </a:rPr>
              <a:t>Social media</a:t>
            </a:r>
          </a:p>
        </p:txBody>
      </p:sp>
      <p:sp>
        <p:nvSpPr>
          <p:cNvPr id="27" name="TextBox 26"/>
          <p:cNvSpPr txBox="1"/>
          <p:nvPr/>
        </p:nvSpPr>
        <p:spPr>
          <a:xfrm>
            <a:off x="2860791" y="3355847"/>
            <a:ext cx="3595073" cy="384048"/>
          </a:xfrm>
          <a:prstGeom prst="rect">
            <a:avLst/>
          </a:prstGeom>
          <a:noFill/>
        </p:spPr>
        <p:txBody>
          <a:bodyPr wrap="square" lIns="0" tIns="0">
            <a:spAutoFit/>
          </a:bodyPr>
          <a:lstStyle/>
          <a:p>
            <a:r>
              <a:rPr sz="1050" b="0" i="0">
                <a:solidFill>
                  <a:srgbClr val="21759B"/>
                </a:solidFill>
                <a:latin typeface="Open Sans"/>
              </a:rPr>
              <a:t>[What you post and how often]</a:t>
            </a:r>
          </a:p>
        </p:txBody>
      </p:sp>
      <p:sp>
        <p:nvSpPr>
          <p:cNvPr id="28" name="TextBox 27"/>
          <p:cNvSpPr txBox="1"/>
          <p:nvPr/>
        </p:nvSpPr>
        <p:spPr>
          <a:xfrm>
            <a:off x="6620457" y="3355847"/>
            <a:ext cx="1383505"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29" name="TextBox 28"/>
          <p:cNvSpPr txBox="1"/>
          <p:nvPr/>
        </p:nvSpPr>
        <p:spPr>
          <a:xfrm>
            <a:off x="8168554" y="3355847"/>
            <a:ext cx="1715240" cy="384048"/>
          </a:xfrm>
          <a:prstGeom prst="rect">
            <a:avLst/>
          </a:prstGeom>
          <a:noFill/>
        </p:spPr>
        <p:txBody>
          <a:bodyPr wrap="square" lIns="0" tIns="0">
            <a:spAutoFit/>
          </a:bodyPr>
          <a:lstStyle/>
          <a:p>
            <a:r>
              <a:rPr sz="1050" b="0" i="0">
                <a:solidFill>
                  <a:srgbClr val="21759B"/>
                </a:solidFill>
                <a:latin typeface="Open Sans"/>
              </a:rPr>
              <a:t>[ ]</a:t>
            </a:r>
          </a:p>
        </p:txBody>
      </p:sp>
      <p:sp>
        <p:nvSpPr>
          <p:cNvPr id="30" name="TextBox 29"/>
          <p:cNvSpPr txBox="1"/>
          <p:nvPr/>
        </p:nvSpPr>
        <p:spPr>
          <a:xfrm>
            <a:off x="10048387" y="3355847"/>
            <a:ext cx="1494083"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31" name="Rectangle 30"/>
          <p:cNvSpPr/>
          <p:nvPr/>
        </p:nvSpPr>
        <p:spPr>
          <a:xfrm>
            <a:off x="566928" y="3694176"/>
            <a:ext cx="11057839" cy="384048"/>
          </a:xfrm>
          <a:prstGeom prst="rect">
            <a:avLst/>
          </a:prstGeom>
          <a:solidFill>
            <a:srgbClr val="F7F6F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82296" bIns="82296"/>
          <a:lstStyle/>
          <a:p>
            <a:pPr algn="ctr"/>
          </a:p>
        </p:txBody>
      </p:sp>
      <p:sp>
        <p:nvSpPr>
          <p:cNvPr id="32" name="TextBox 31"/>
          <p:cNvSpPr txBox="1"/>
          <p:nvPr/>
        </p:nvSpPr>
        <p:spPr>
          <a:xfrm>
            <a:off x="649224" y="3739896"/>
            <a:ext cx="2046975" cy="384048"/>
          </a:xfrm>
          <a:prstGeom prst="rect">
            <a:avLst/>
          </a:prstGeom>
          <a:noFill/>
        </p:spPr>
        <p:txBody>
          <a:bodyPr wrap="square" lIns="0" tIns="0">
            <a:spAutoFit/>
          </a:bodyPr>
          <a:lstStyle/>
          <a:p>
            <a:r>
              <a:rPr sz="1050" b="1" i="0">
                <a:solidFill>
                  <a:srgbClr val="191C4A"/>
                </a:solidFill>
                <a:latin typeface="Open Sans"/>
              </a:rPr>
              <a:t>Google Business Profile</a:t>
            </a:r>
          </a:p>
        </p:txBody>
      </p:sp>
      <p:sp>
        <p:nvSpPr>
          <p:cNvPr id="33" name="TextBox 32"/>
          <p:cNvSpPr txBox="1"/>
          <p:nvPr/>
        </p:nvSpPr>
        <p:spPr>
          <a:xfrm>
            <a:off x="2860791" y="3739896"/>
            <a:ext cx="3595073" cy="384048"/>
          </a:xfrm>
          <a:prstGeom prst="rect">
            <a:avLst/>
          </a:prstGeom>
          <a:noFill/>
        </p:spPr>
        <p:txBody>
          <a:bodyPr wrap="square" lIns="0" tIns="0">
            <a:spAutoFit/>
          </a:bodyPr>
          <a:lstStyle/>
          <a:p>
            <a:r>
              <a:rPr sz="1050" b="0" i="0">
                <a:solidFill>
                  <a:srgbClr val="21759B"/>
                </a:solidFill>
                <a:latin typeface="Open Sans"/>
              </a:rPr>
              <a:t>[Listing, photographs, reviews]</a:t>
            </a:r>
          </a:p>
        </p:txBody>
      </p:sp>
      <p:sp>
        <p:nvSpPr>
          <p:cNvPr id="34" name="TextBox 33"/>
          <p:cNvSpPr txBox="1"/>
          <p:nvPr/>
        </p:nvSpPr>
        <p:spPr>
          <a:xfrm>
            <a:off x="6620457" y="3739896"/>
            <a:ext cx="1383505" cy="384048"/>
          </a:xfrm>
          <a:prstGeom prst="rect">
            <a:avLst/>
          </a:prstGeom>
          <a:noFill/>
        </p:spPr>
        <p:txBody>
          <a:bodyPr wrap="square" lIns="0" tIns="0">
            <a:spAutoFit/>
          </a:bodyPr>
          <a:lstStyle/>
          <a:p>
            <a:r>
              <a:rPr sz="1050" b="0" i="0">
                <a:solidFill>
                  <a:srgbClr val="191C4A"/>
                </a:solidFill>
                <a:latin typeface="Open Sans"/>
              </a:rPr>
              <a:t>R 0</a:t>
            </a:r>
          </a:p>
        </p:txBody>
      </p:sp>
      <p:sp>
        <p:nvSpPr>
          <p:cNvPr id="35" name="TextBox 34"/>
          <p:cNvSpPr txBox="1"/>
          <p:nvPr/>
        </p:nvSpPr>
        <p:spPr>
          <a:xfrm>
            <a:off x="8168554" y="3739896"/>
            <a:ext cx="1715240" cy="384048"/>
          </a:xfrm>
          <a:prstGeom prst="rect">
            <a:avLst/>
          </a:prstGeom>
          <a:noFill/>
        </p:spPr>
        <p:txBody>
          <a:bodyPr wrap="square" lIns="0" tIns="0">
            <a:spAutoFit/>
          </a:bodyPr>
          <a:lstStyle/>
          <a:p>
            <a:r>
              <a:rPr sz="1050" b="0" i="0">
                <a:solidFill>
                  <a:srgbClr val="21759B"/>
                </a:solidFill>
                <a:latin typeface="Open Sans"/>
              </a:rPr>
              <a:t>[ ]</a:t>
            </a:r>
          </a:p>
        </p:txBody>
      </p:sp>
      <p:sp>
        <p:nvSpPr>
          <p:cNvPr id="36" name="TextBox 35"/>
          <p:cNvSpPr txBox="1"/>
          <p:nvPr/>
        </p:nvSpPr>
        <p:spPr>
          <a:xfrm>
            <a:off x="10048387" y="3739896"/>
            <a:ext cx="1494083"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37" name="TextBox 36"/>
          <p:cNvSpPr txBox="1"/>
          <p:nvPr/>
        </p:nvSpPr>
        <p:spPr>
          <a:xfrm>
            <a:off x="649224" y="4123944"/>
            <a:ext cx="2046975" cy="384048"/>
          </a:xfrm>
          <a:prstGeom prst="rect">
            <a:avLst/>
          </a:prstGeom>
          <a:noFill/>
        </p:spPr>
        <p:txBody>
          <a:bodyPr wrap="square" lIns="0" tIns="0">
            <a:spAutoFit/>
          </a:bodyPr>
          <a:lstStyle/>
          <a:p>
            <a:r>
              <a:rPr sz="1050" b="1" i="0">
                <a:solidFill>
                  <a:srgbClr val="21759B"/>
                </a:solidFill>
                <a:latin typeface="Open Sans"/>
              </a:rPr>
              <a:t>[Your own channel]</a:t>
            </a:r>
          </a:p>
        </p:txBody>
      </p:sp>
      <p:sp>
        <p:nvSpPr>
          <p:cNvPr id="38" name="TextBox 37"/>
          <p:cNvSpPr txBox="1"/>
          <p:nvPr/>
        </p:nvSpPr>
        <p:spPr>
          <a:xfrm>
            <a:off x="2860791" y="4123944"/>
            <a:ext cx="3595073" cy="384048"/>
          </a:xfrm>
          <a:prstGeom prst="rect">
            <a:avLst/>
          </a:prstGeom>
          <a:noFill/>
        </p:spPr>
        <p:txBody>
          <a:bodyPr wrap="square" lIns="0" tIns="0">
            <a:spAutoFit/>
          </a:bodyPr>
          <a:lstStyle/>
          <a:p>
            <a:r>
              <a:rPr sz="1050" b="0" i="0">
                <a:solidFill>
                  <a:srgbClr val="21759B"/>
                </a:solidFill>
                <a:latin typeface="Open Sans"/>
              </a:rPr>
              <a:t>[What you do]</a:t>
            </a:r>
          </a:p>
        </p:txBody>
      </p:sp>
      <p:sp>
        <p:nvSpPr>
          <p:cNvPr id="39" name="TextBox 38"/>
          <p:cNvSpPr txBox="1"/>
          <p:nvPr/>
        </p:nvSpPr>
        <p:spPr>
          <a:xfrm>
            <a:off x="6620457" y="4123944"/>
            <a:ext cx="1383505"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40" name="TextBox 39"/>
          <p:cNvSpPr txBox="1"/>
          <p:nvPr/>
        </p:nvSpPr>
        <p:spPr>
          <a:xfrm>
            <a:off x="8168554" y="4123944"/>
            <a:ext cx="1715240" cy="384048"/>
          </a:xfrm>
          <a:prstGeom prst="rect">
            <a:avLst/>
          </a:prstGeom>
          <a:noFill/>
        </p:spPr>
        <p:txBody>
          <a:bodyPr wrap="square" lIns="0" tIns="0">
            <a:spAutoFit/>
          </a:bodyPr>
          <a:lstStyle/>
          <a:p>
            <a:r>
              <a:rPr sz="1050" b="0" i="0">
                <a:solidFill>
                  <a:srgbClr val="21759B"/>
                </a:solidFill>
                <a:latin typeface="Open Sans"/>
              </a:rPr>
              <a:t>[ ]</a:t>
            </a:r>
          </a:p>
        </p:txBody>
      </p:sp>
      <p:sp>
        <p:nvSpPr>
          <p:cNvPr id="41" name="TextBox 40"/>
          <p:cNvSpPr txBox="1"/>
          <p:nvPr/>
        </p:nvSpPr>
        <p:spPr>
          <a:xfrm>
            <a:off x="10048387" y="4123944"/>
            <a:ext cx="1494083" cy="384048"/>
          </a:xfrm>
          <a:prstGeom prst="rect">
            <a:avLst/>
          </a:prstGeom>
          <a:noFill/>
        </p:spPr>
        <p:txBody>
          <a:bodyPr wrap="square" lIns="0" tIns="0">
            <a:spAutoFit/>
          </a:bodyPr>
          <a:lstStyle/>
          <a:p>
            <a:r>
              <a:rPr sz="1050" b="0" i="0">
                <a:solidFill>
                  <a:srgbClr val="191C4A"/>
                </a:solidFill>
                <a:latin typeface="Open Sans"/>
              </a:rPr>
              <a:t>R </a:t>
            </a:r>
            <a:r>
              <a:rPr sz="1050" b="0" i="0">
                <a:solidFill>
                  <a:srgbClr val="21759B"/>
                </a:solidFill>
                <a:latin typeface="Open Sans"/>
              </a:rPr>
              <a:t>[ ]</a:t>
            </a:r>
          </a:p>
        </p:txBody>
      </p:sp>
      <p:sp>
        <p:nvSpPr>
          <p:cNvPr id="42" name="Rectangle 41"/>
          <p:cNvSpPr/>
          <p:nvPr/>
        </p:nvSpPr>
        <p:spPr>
          <a:xfrm>
            <a:off x="566928" y="4718304"/>
            <a:ext cx="11057839" cy="868680"/>
          </a:xfrm>
          <a:prstGeom prst="rect">
            <a:avLst/>
          </a:prstGeom>
          <a:solidFill>
            <a:srgbClr val="F7F6F2"/>
          </a:solidFill>
          <a:ln w="9525">
            <a:solidFill>
              <a:srgbClr val="E0DDD4"/>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82296" bIns="82296"/>
          <a:lstStyle/>
          <a:p>
            <a:pPr algn="l">
              <a:lnSpc>
                <a:spcPct val="112000"/>
              </a:lnSpc>
            </a:pPr>
            <a:r>
              <a:rPr sz="950" b="1" i="0">
                <a:solidFill>
                  <a:srgbClr val="191C4A"/>
                </a:solidFill>
                <a:latin typeface="Montserrat"/>
              </a:rPr>
              <a:t>THE PLAN FOR THE NEXT 12 MONTHS</a:t>
            </a:r>
          </a:p>
          <a:p>
            <a:pPr algn="l">
              <a:lnSpc>
                <a:spcPct val="112000"/>
              </a:lnSpc>
              <a:spcBef>
                <a:spcPts val="400"/>
              </a:spcBef>
            </a:pPr>
            <a:r>
              <a:rPr sz="1100" b="0" i="0">
                <a:solidFill>
                  <a:srgbClr val="21759B"/>
                </a:solidFill>
                <a:latin typeface="Open Sans"/>
              </a:rPr>
              <a:t>[Which two channels you will double, what that costs, and how many customers it should bring. Two channels done properly beat six done occasionally.]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